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diagrams/drawing2.xml" ContentType="application/vnd.ms-office.drawingml.diagramDrawing+xml"/>
  <Override PartName="/ppt/notesSlides/notesSlide11.xml" ContentType="application/vnd.openxmlformats-officedocument.presentationml.notesSlide+xml"/>
  <Override PartName="/ppt/diagrams/colors1.xml" ContentType="application/vnd.openxmlformats-officedocument.drawingml.diagramColors+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diagrams/layout1.xml" ContentType="application/vnd.openxmlformats-officedocument.drawingml.diagramLayout+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Default Extension="wmf" ContentType="image/x-wmf"/>
  <Override PartName="/ppt/diagrams/data1.xml" ContentType="application/vnd.openxmlformats-officedocument.drawingml.diagramData+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diagrams/quickStyle1.xml" ContentType="application/vnd.openxmlformats-officedocument.drawingml.diagramStyle+xml"/>
  <Override PartName="/ppt/slides/slide4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diagrams/layout2.xml" ContentType="application/vnd.openxmlformats-officedocument.drawingml.diagramLayout+xml"/>
  <Override PartName="/ppt/notesSlides/notesSlide3.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diagrams/data2.xml" ContentType="application/vnd.openxmlformats-officedocument.drawingml.diagramData+xml"/>
  <Default Extension="gif" ContentType="image/gif"/>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52"/>
  </p:notesMasterIdLst>
  <p:handoutMasterIdLst>
    <p:handoutMasterId r:id="rId53"/>
  </p:handoutMasterIdLst>
  <p:sldIdLst>
    <p:sldId id="288" r:id="rId2"/>
    <p:sldId id="317" r:id="rId3"/>
    <p:sldId id="259" r:id="rId4"/>
    <p:sldId id="264" r:id="rId5"/>
    <p:sldId id="260" r:id="rId6"/>
    <p:sldId id="261" r:id="rId7"/>
    <p:sldId id="308" r:id="rId8"/>
    <p:sldId id="262" r:id="rId9"/>
    <p:sldId id="300" r:id="rId10"/>
    <p:sldId id="278" r:id="rId11"/>
    <p:sldId id="279" r:id="rId12"/>
    <p:sldId id="310" r:id="rId13"/>
    <p:sldId id="258" r:id="rId14"/>
    <p:sldId id="293" r:id="rId15"/>
    <p:sldId id="294" r:id="rId16"/>
    <p:sldId id="306" r:id="rId17"/>
    <p:sldId id="266" r:id="rId18"/>
    <p:sldId id="314" r:id="rId19"/>
    <p:sldId id="268" r:id="rId20"/>
    <p:sldId id="295" r:id="rId21"/>
    <p:sldId id="289" r:id="rId22"/>
    <p:sldId id="307" r:id="rId23"/>
    <p:sldId id="316" r:id="rId24"/>
    <p:sldId id="290" r:id="rId25"/>
    <p:sldId id="257" r:id="rId26"/>
    <p:sldId id="281" r:id="rId27"/>
    <p:sldId id="265" r:id="rId28"/>
    <p:sldId id="270" r:id="rId29"/>
    <p:sldId id="311" r:id="rId30"/>
    <p:sldId id="298" r:id="rId31"/>
    <p:sldId id="304" r:id="rId32"/>
    <p:sldId id="299" r:id="rId33"/>
    <p:sldId id="269" r:id="rId34"/>
    <p:sldId id="312" r:id="rId35"/>
    <p:sldId id="272" r:id="rId36"/>
    <p:sldId id="273" r:id="rId37"/>
    <p:sldId id="277" r:id="rId38"/>
    <p:sldId id="303" r:id="rId39"/>
    <p:sldId id="283" r:id="rId40"/>
    <p:sldId id="284" r:id="rId41"/>
    <p:sldId id="282" r:id="rId42"/>
    <p:sldId id="287" r:id="rId43"/>
    <p:sldId id="305" r:id="rId44"/>
    <p:sldId id="274" r:id="rId45"/>
    <p:sldId id="275" r:id="rId46"/>
    <p:sldId id="301" r:id="rId47"/>
    <p:sldId id="302" r:id="rId48"/>
    <p:sldId id="315" r:id="rId49"/>
    <p:sldId id="285" r:id="rId50"/>
    <p:sldId id="276" r:id="rId5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FF0000"/>
    </p:penClr>
  </p:showPr>
  <p:clrMru>
    <a:srgbClr val="333399"/>
    <a:srgbClr val="003399"/>
    <a:srgbClr val="FF0000"/>
    <a:srgbClr val="FFFF99"/>
    <a:srgbClr val="33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7505" autoAdjust="0"/>
    <p:restoredTop sz="79361" autoAdjust="0"/>
  </p:normalViewPr>
  <p:slideViewPr>
    <p:cSldViewPr>
      <p:cViewPr>
        <p:scale>
          <a:sx n="60" d="100"/>
          <a:sy n="60" d="100"/>
        </p:scale>
        <p:origin x="-1248" y="-7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564"/>
    </p:cViewPr>
  </p:sorterViewPr>
  <p:gridSpacing cx="73736200" cy="737362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tableStyles" Target="tableStyles.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theme" Target="theme/theme1.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presProps" Target="presProps.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viewProps" Target="viewProps.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notesMaster" Target="notesMasters/notesMaster1.xml"/><Relationship Id="rId54" Type="http://schemas.openxmlformats.org/officeDocument/2006/relationships/printerSettings" Target="printerSettings/printerSettings1.bin"/><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53" Type="http://schemas.openxmlformats.org/officeDocument/2006/relationships/handoutMaster" Target="handoutMasters/handoutMaster1.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8D70FF-F18D-42D1-9E18-EC7FBB8312DF}" type="doc">
      <dgm:prSet loTypeId="urn:microsoft.com/office/officeart/2005/8/layout/bProcess3" loCatId="process" qsTypeId="urn:microsoft.com/office/officeart/2005/8/quickstyle/3d6" qsCatId="3D" csTypeId="urn:microsoft.com/office/officeart/2005/8/colors/accent2_2" csCatId="accent2" phldr="1"/>
      <dgm:spPr/>
      <dgm:t>
        <a:bodyPr/>
        <a:lstStyle/>
        <a:p>
          <a:endParaRPr lang="en-US"/>
        </a:p>
      </dgm:t>
    </dgm:pt>
    <dgm:pt modelId="{D3844B37-19F9-4F33-A211-CB87A31627C6}">
      <dgm:prSet/>
      <dgm:spPr/>
      <dgm:t>
        <a:bodyPr/>
        <a:lstStyle/>
        <a:p>
          <a:pPr rtl="0"/>
          <a:r>
            <a:rPr lang="en-US" dirty="0" smtClean="0"/>
            <a:t>Henry Ford Community College	               	$8,300</a:t>
          </a:r>
          <a:endParaRPr lang="en-US" dirty="0"/>
        </a:p>
      </dgm:t>
    </dgm:pt>
    <dgm:pt modelId="{7C825187-0A4C-488C-B9F9-FBB7399E3D84}" type="parTrans" cxnId="{3C63D9BD-5CE6-4BF6-A07C-28EE4AC6B89A}">
      <dgm:prSet/>
      <dgm:spPr/>
      <dgm:t>
        <a:bodyPr/>
        <a:lstStyle/>
        <a:p>
          <a:endParaRPr lang="en-US"/>
        </a:p>
      </dgm:t>
    </dgm:pt>
    <dgm:pt modelId="{94BC7EA9-5A6D-4E6C-B691-85C8247945DB}" type="sibTrans" cxnId="{3C63D9BD-5CE6-4BF6-A07C-28EE4AC6B89A}">
      <dgm:prSet/>
      <dgm:spPr/>
      <dgm:t>
        <a:bodyPr/>
        <a:lstStyle/>
        <a:p>
          <a:endParaRPr lang="en-US"/>
        </a:p>
      </dgm:t>
    </dgm:pt>
    <dgm:pt modelId="{0C96B93C-BB73-4701-AAB8-76E3421ACB71}">
      <dgm:prSet/>
      <dgm:spPr/>
      <dgm:t>
        <a:bodyPr/>
        <a:lstStyle/>
        <a:p>
          <a:pPr rtl="0"/>
          <a:r>
            <a:rPr lang="en-US" dirty="0" smtClean="0"/>
            <a:t>Saginaw Valley State University		$18,072</a:t>
          </a:r>
          <a:endParaRPr lang="en-US" dirty="0"/>
        </a:p>
      </dgm:t>
    </dgm:pt>
    <dgm:pt modelId="{9FFDD684-B6AB-440E-BFE7-D20EB79D04FF}" type="parTrans" cxnId="{17B22F88-51E1-4865-B189-60DFFD795082}">
      <dgm:prSet/>
      <dgm:spPr/>
      <dgm:t>
        <a:bodyPr/>
        <a:lstStyle/>
        <a:p>
          <a:endParaRPr lang="en-US"/>
        </a:p>
      </dgm:t>
    </dgm:pt>
    <dgm:pt modelId="{E2DB3C59-AD0B-45EB-903C-1A52AC4A2623}" type="sibTrans" cxnId="{17B22F88-51E1-4865-B189-60DFFD795082}">
      <dgm:prSet/>
      <dgm:spPr/>
      <dgm:t>
        <a:bodyPr/>
        <a:lstStyle/>
        <a:p>
          <a:endParaRPr lang="en-US"/>
        </a:p>
      </dgm:t>
    </dgm:pt>
    <dgm:pt modelId="{B61CCCF2-DB7B-454A-9845-3DF5753F330F}">
      <dgm:prSet/>
      <dgm:spPr/>
      <dgm:t>
        <a:bodyPr/>
        <a:lstStyle/>
        <a:p>
          <a:pPr rtl="0"/>
          <a:r>
            <a:rPr lang="en-US" dirty="0" smtClean="0"/>
            <a:t>Grand Valley State University		$20,998</a:t>
          </a:r>
          <a:endParaRPr lang="en-US" dirty="0"/>
        </a:p>
      </dgm:t>
    </dgm:pt>
    <dgm:pt modelId="{545B8354-FFEB-4D4C-91B9-260E5704E9FF}" type="parTrans" cxnId="{7C910F04-D2AE-40E3-809A-134BDF83EEFB}">
      <dgm:prSet/>
      <dgm:spPr/>
      <dgm:t>
        <a:bodyPr/>
        <a:lstStyle/>
        <a:p>
          <a:endParaRPr lang="en-US"/>
        </a:p>
      </dgm:t>
    </dgm:pt>
    <dgm:pt modelId="{2F2DBC62-08AC-4F2F-B9E9-4ACB49B70C7D}" type="sibTrans" cxnId="{7C910F04-D2AE-40E3-809A-134BDF83EEFB}">
      <dgm:prSet/>
      <dgm:spPr/>
      <dgm:t>
        <a:bodyPr/>
        <a:lstStyle/>
        <a:p>
          <a:endParaRPr lang="en-US"/>
        </a:p>
      </dgm:t>
    </dgm:pt>
    <dgm:pt modelId="{7E6D8B11-7215-4CD2-8D59-3A91D6A72B85}">
      <dgm:prSet/>
      <dgm:spPr/>
      <dgm:t>
        <a:bodyPr/>
        <a:lstStyle/>
        <a:p>
          <a:pPr rtl="0"/>
          <a:r>
            <a:rPr lang="en-US" dirty="0" smtClean="0"/>
            <a:t>Michigan State University			$24,670</a:t>
          </a:r>
          <a:endParaRPr lang="en-US" dirty="0"/>
        </a:p>
      </dgm:t>
    </dgm:pt>
    <dgm:pt modelId="{6D58F03F-B6C0-4101-9F51-2386744D9322}" type="parTrans" cxnId="{75585A4F-CD67-4649-8BBC-67C05BDF1616}">
      <dgm:prSet/>
      <dgm:spPr/>
      <dgm:t>
        <a:bodyPr/>
        <a:lstStyle/>
        <a:p>
          <a:endParaRPr lang="en-US"/>
        </a:p>
      </dgm:t>
    </dgm:pt>
    <dgm:pt modelId="{AA06C849-3844-4A90-AE8D-2D00000F3DF6}" type="sibTrans" cxnId="{75585A4F-CD67-4649-8BBC-67C05BDF1616}">
      <dgm:prSet/>
      <dgm:spPr/>
      <dgm:t>
        <a:bodyPr/>
        <a:lstStyle/>
        <a:p>
          <a:endParaRPr lang="en-US"/>
        </a:p>
      </dgm:t>
    </dgm:pt>
    <dgm:pt modelId="{8ED359E3-F6F6-4E5E-A79E-A283C3D3D318}">
      <dgm:prSet/>
      <dgm:spPr/>
      <dgm:t>
        <a:bodyPr/>
        <a:lstStyle/>
        <a:p>
          <a:pPr rtl="0"/>
          <a:r>
            <a:rPr lang="en-US" dirty="0" smtClean="0"/>
            <a:t>University of Michigan-Ann Arbor	  $25,848</a:t>
          </a:r>
          <a:endParaRPr lang="en-US" dirty="0"/>
        </a:p>
      </dgm:t>
    </dgm:pt>
    <dgm:pt modelId="{59A411F4-C783-4A96-926C-6CCD1F75AF65}" type="parTrans" cxnId="{7DF068DA-DE95-46E9-8DA3-12E4A09C07B5}">
      <dgm:prSet/>
      <dgm:spPr/>
      <dgm:t>
        <a:bodyPr/>
        <a:lstStyle/>
        <a:p>
          <a:endParaRPr lang="en-US"/>
        </a:p>
      </dgm:t>
    </dgm:pt>
    <dgm:pt modelId="{61D07B9B-2235-4949-A434-A70E28DF350B}" type="sibTrans" cxnId="{7DF068DA-DE95-46E9-8DA3-12E4A09C07B5}">
      <dgm:prSet/>
      <dgm:spPr/>
      <dgm:t>
        <a:bodyPr/>
        <a:lstStyle/>
        <a:p>
          <a:endParaRPr lang="en-US"/>
        </a:p>
      </dgm:t>
    </dgm:pt>
    <dgm:pt modelId="{F261C96C-FBB4-4F59-9C27-5747AD9120CB}">
      <dgm:prSet/>
      <dgm:spPr/>
      <dgm:t>
        <a:bodyPr/>
        <a:lstStyle/>
        <a:p>
          <a:pPr rtl="0"/>
          <a:r>
            <a:rPr lang="en-US" dirty="0" smtClean="0"/>
            <a:t>Hope College					$39,120</a:t>
          </a:r>
          <a:endParaRPr lang="en-US" dirty="0"/>
        </a:p>
      </dgm:t>
    </dgm:pt>
    <dgm:pt modelId="{B893207B-FFA8-4F79-B0CD-BE66BCAFBE43}" type="parTrans" cxnId="{64C5B909-AB01-483F-85F2-3CEE35DFDFF5}">
      <dgm:prSet/>
      <dgm:spPr/>
      <dgm:t>
        <a:bodyPr/>
        <a:lstStyle/>
        <a:p>
          <a:endParaRPr lang="en-US"/>
        </a:p>
      </dgm:t>
    </dgm:pt>
    <dgm:pt modelId="{2ED6888F-B7E6-4A58-AA7C-1CDD7C855FCE}" type="sibTrans" cxnId="{64C5B909-AB01-483F-85F2-3CEE35DFDFF5}">
      <dgm:prSet/>
      <dgm:spPr/>
      <dgm:t>
        <a:bodyPr/>
        <a:lstStyle/>
        <a:p>
          <a:endParaRPr lang="en-US"/>
        </a:p>
      </dgm:t>
    </dgm:pt>
    <dgm:pt modelId="{14035F58-2EE5-4061-B4AF-503FD8021C62}">
      <dgm:prSet/>
      <dgm:spPr/>
      <dgm:t>
        <a:bodyPr/>
        <a:lstStyle/>
        <a:p>
          <a:pPr rtl="0"/>
          <a:r>
            <a:rPr lang="en-US" dirty="0" smtClean="0"/>
            <a:t>Ohio State University			$40,968</a:t>
          </a:r>
          <a:endParaRPr lang="en-US" dirty="0"/>
        </a:p>
      </dgm:t>
    </dgm:pt>
    <dgm:pt modelId="{D6E64786-2E62-4D9F-846C-62DB1E150A83}" type="parTrans" cxnId="{8D097FB9-BC88-4734-8D92-66C094BC168E}">
      <dgm:prSet/>
      <dgm:spPr/>
      <dgm:t>
        <a:bodyPr/>
        <a:lstStyle/>
        <a:p>
          <a:endParaRPr lang="en-US"/>
        </a:p>
      </dgm:t>
    </dgm:pt>
    <dgm:pt modelId="{42C3A89F-1B32-4BC6-A696-74B9357397EA}" type="sibTrans" cxnId="{8D097FB9-BC88-4734-8D92-66C094BC168E}">
      <dgm:prSet/>
      <dgm:spPr/>
      <dgm:t>
        <a:bodyPr/>
        <a:lstStyle/>
        <a:p>
          <a:endParaRPr lang="en-US"/>
        </a:p>
      </dgm:t>
    </dgm:pt>
    <dgm:pt modelId="{FF635CBE-26E6-4CE8-BC27-614961B3B62A}">
      <dgm:prSet/>
      <dgm:spPr/>
      <dgm:t>
        <a:bodyPr/>
        <a:lstStyle/>
        <a:p>
          <a:pPr rtl="0"/>
          <a:r>
            <a:rPr lang="en-US" dirty="0" smtClean="0"/>
            <a:t>Sarah Lawrence College			$63,259</a:t>
          </a:r>
          <a:endParaRPr lang="en-US" dirty="0"/>
        </a:p>
      </dgm:t>
    </dgm:pt>
    <dgm:pt modelId="{D2B707EB-F1F7-4FB1-BC28-4D945BA599EE}" type="parTrans" cxnId="{D23766AE-0FC7-4F68-8907-9E06F17FA315}">
      <dgm:prSet/>
      <dgm:spPr/>
      <dgm:t>
        <a:bodyPr/>
        <a:lstStyle/>
        <a:p>
          <a:endParaRPr lang="en-US"/>
        </a:p>
      </dgm:t>
    </dgm:pt>
    <dgm:pt modelId="{6B8FB61F-0786-4FCB-A883-68A967F5CCA5}" type="sibTrans" cxnId="{D23766AE-0FC7-4F68-8907-9E06F17FA315}">
      <dgm:prSet/>
      <dgm:spPr/>
      <dgm:t>
        <a:bodyPr/>
        <a:lstStyle/>
        <a:p>
          <a:endParaRPr lang="en-US"/>
        </a:p>
      </dgm:t>
    </dgm:pt>
    <dgm:pt modelId="{98A4E330-D583-4714-8545-DD2A85AE1EAA}" type="pres">
      <dgm:prSet presAssocID="{D78D70FF-F18D-42D1-9E18-EC7FBB8312DF}" presName="Name0" presStyleCnt="0">
        <dgm:presLayoutVars>
          <dgm:dir/>
          <dgm:resizeHandles val="exact"/>
        </dgm:presLayoutVars>
      </dgm:prSet>
      <dgm:spPr/>
      <dgm:t>
        <a:bodyPr/>
        <a:lstStyle/>
        <a:p>
          <a:endParaRPr lang="en-US"/>
        </a:p>
      </dgm:t>
    </dgm:pt>
    <dgm:pt modelId="{CF1E0D8C-CC8B-4765-AF78-80CF93A5EBD9}" type="pres">
      <dgm:prSet presAssocID="{D3844B37-19F9-4F33-A211-CB87A31627C6}" presName="node" presStyleLbl="node1" presStyleIdx="0" presStyleCnt="8">
        <dgm:presLayoutVars>
          <dgm:bulletEnabled val="1"/>
        </dgm:presLayoutVars>
      </dgm:prSet>
      <dgm:spPr/>
      <dgm:t>
        <a:bodyPr/>
        <a:lstStyle/>
        <a:p>
          <a:endParaRPr lang="en-US"/>
        </a:p>
      </dgm:t>
    </dgm:pt>
    <dgm:pt modelId="{2C26A21D-D64C-4747-95B8-DE5501C2A08A}" type="pres">
      <dgm:prSet presAssocID="{94BC7EA9-5A6D-4E6C-B691-85C8247945DB}" presName="sibTrans" presStyleLbl="sibTrans1D1" presStyleIdx="0" presStyleCnt="7"/>
      <dgm:spPr/>
      <dgm:t>
        <a:bodyPr/>
        <a:lstStyle/>
        <a:p>
          <a:endParaRPr lang="en-US"/>
        </a:p>
      </dgm:t>
    </dgm:pt>
    <dgm:pt modelId="{4B14F243-9429-482E-A456-32AB2FC12E96}" type="pres">
      <dgm:prSet presAssocID="{94BC7EA9-5A6D-4E6C-B691-85C8247945DB}" presName="connectorText" presStyleLbl="sibTrans1D1" presStyleIdx="0" presStyleCnt="7"/>
      <dgm:spPr/>
      <dgm:t>
        <a:bodyPr/>
        <a:lstStyle/>
        <a:p>
          <a:endParaRPr lang="en-US"/>
        </a:p>
      </dgm:t>
    </dgm:pt>
    <dgm:pt modelId="{68D0BFCF-520E-4DC8-B8A7-3083954CCE2B}" type="pres">
      <dgm:prSet presAssocID="{0C96B93C-BB73-4701-AAB8-76E3421ACB71}" presName="node" presStyleLbl="node1" presStyleIdx="1" presStyleCnt="8">
        <dgm:presLayoutVars>
          <dgm:bulletEnabled val="1"/>
        </dgm:presLayoutVars>
      </dgm:prSet>
      <dgm:spPr/>
      <dgm:t>
        <a:bodyPr/>
        <a:lstStyle/>
        <a:p>
          <a:endParaRPr lang="en-US"/>
        </a:p>
      </dgm:t>
    </dgm:pt>
    <dgm:pt modelId="{44A464BE-F43A-4745-B9C1-8F093C285FBE}" type="pres">
      <dgm:prSet presAssocID="{E2DB3C59-AD0B-45EB-903C-1A52AC4A2623}" presName="sibTrans" presStyleLbl="sibTrans1D1" presStyleIdx="1" presStyleCnt="7"/>
      <dgm:spPr/>
      <dgm:t>
        <a:bodyPr/>
        <a:lstStyle/>
        <a:p>
          <a:endParaRPr lang="en-US"/>
        </a:p>
      </dgm:t>
    </dgm:pt>
    <dgm:pt modelId="{68DCE713-4DF2-4BC7-ACA5-6198B7D9977A}" type="pres">
      <dgm:prSet presAssocID="{E2DB3C59-AD0B-45EB-903C-1A52AC4A2623}" presName="connectorText" presStyleLbl="sibTrans1D1" presStyleIdx="1" presStyleCnt="7"/>
      <dgm:spPr/>
      <dgm:t>
        <a:bodyPr/>
        <a:lstStyle/>
        <a:p>
          <a:endParaRPr lang="en-US"/>
        </a:p>
      </dgm:t>
    </dgm:pt>
    <dgm:pt modelId="{3CE0A161-4F98-4C3B-87FB-C1A89C8E7440}" type="pres">
      <dgm:prSet presAssocID="{B61CCCF2-DB7B-454A-9845-3DF5753F330F}" presName="node" presStyleLbl="node1" presStyleIdx="2" presStyleCnt="8">
        <dgm:presLayoutVars>
          <dgm:bulletEnabled val="1"/>
        </dgm:presLayoutVars>
      </dgm:prSet>
      <dgm:spPr/>
      <dgm:t>
        <a:bodyPr/>
        <a:lstStyle/>
        <a:p>
          <a:endParaRPr lang="en-US"/>
        </a:p>
      </dgm:t>
    </dgm:pt>
    <dgm:pt modelId="{38913FF5-932C-4FAC-ADC9-01AD97A4530A}" type="pres">
      <dgm:prSet presAssocID="{2F2DBC62-08AC-4F2F-B9E9-4ACB49B70C7D}" presName="sibTrans" presStyleLbl="sibTrans1D1" presStyleIdx="2" presStyleCnt="7"/>
      <dgm:spPr/>
      <dgm:t>
        <a:bodyPr/>
        <a:lstStyle/>
        <a:p>
          <a:endParaRPr lang="en-US"/>
        </a:p>
      </dgm:t>
    </dgm:pt>
    <dgm:pt modelId="{9E07E545-50D6-45CD-ADAA-E6393A5F9164}" type="pres">
      <dgm:prSet presAssocID="{2F2DBC62-08AC-4F2F-B9E9-4ACB49B70C7D}" presName="connectorText" presStyleLbl="sibTrans1D1" presStyleIdx="2" presStyleCnt="7"/>
      <dgm:spPr/>
      <dgm:t>
        <a:bodyPr/>
        <a:lstStyle/>
        <a:p>
          <a:endParaRPr lang="en-US"/>
        </a:p>
      </dgm:t>
    </dgm:pt>
    <dgm:pt modelId="{B312515B-B502-4B23-A6E3-5190645B5957}" type="pres">
      <dgm:prSet presAssocID="{7E6D8B11-7215-4CD2-8D59-3A91D6A72B85}" presName="node" presStyleLbl="node1" presStyleIdx="3" presStyleCnt="8">
        <dgm:presLayoutVars>
          <dgm:bulletEnabled val="1"/>
        </dgm:presLayoutVars>
      </dgm:prSet>
      <dgm:spPr/>
      <dgm:t>
        <a:bodyPr/>
        <a:lstStyle/>
        <a:p>
          <a:endParaRPr lang="en-US"/>
        </a:p>
      </dgm:t>
    </dgm:pt>
    <dgm:pt modelId="{6F59B873-0626-40C9-A2F8-5C363702C178}" type="pres">
      <dgm:prSet presAssocID="{AA06C849-3844-4A90-AE8D-2D00000F3DF6}" presName="sibTrans" presStyleLbl="sibTrans1D1" presStyleIdx="3" presStyleCnt="7"/>
      <dgm:spPr/>
      <dgm:t>
        <a:bodyPr/>
        <a:lstStyle/>
        <a:p>
          <a:endParaRPr lang="en-US"/>
        </a:p>
      </dgm:t>
    </dgm:pt>
    <dgm:pt modelId="{467FEDF3-9ACF-4408-BEF8-9A4171A72125}" type="pres">
      <dgm:prSet presAssocID="{AA06C849-3844-4A90-AE8D-2D00000F3DF6}" presName="connectorText" presStyleLbl="sibTrans1D1" presStyleIdx="3" presStyleCnt="7"/>
      <dgm:spPr/>
      <dgm:t>
        <a:bodyPr/>
        <a:lstStyle/>
        <a:p>
          <a:endParaRPr lang="en-US"/>
        </a:p>
      </dgm:t>
    </dgm:pt>
    <dgm:pt modelId="{9F890D8A-6155-4CD6-8A81-21CCCCB55CAF}" type="pres">
      <dgm:prSet presAssocID="{8ED359E3-F6F6-4E5E-A79E-A283C3D3D318}" presName="node" presStyleLbl="node1" presStyleIdx="4" presStyleCnt="8">
        <dgm:presLayoutVars>
          <dgm:bulletEnabled val="1"/>
        </dgm:presLayoutVars>
      </dgm:prSet>
      <dgm:spPr/>
      <dgm:t>
        <a:bodyPr/>
        <a:lstStyle/>
        <a:p>
          <a:endParaRPr lang="en-US"/>
        </a:p>
      </dgm:t>
    </dgm:pt>
    <dgm:pt modelId="{9C7C3E1A-9C44-4D31-A322-522675A2B568}" type="pres">
      <dgm:prSet presAssocID="{61D07B9B-2235-4949-A434-A70E28DF350B}" presName="sibTrans" presStyleLbl="sibTrans1D1" presStyleIdx="4" presStyleCnt="7"/>
      <dgm:spPr/>
      <dgm:t>
        <a:bodyPr/>
        <a:lstStyle/>
        <a:p>
          <a:endParaRPr lang="en-US"/>
        </a:p>
      </dgm:t>
    </dgm:pt>
    <dgm:pt modelId="{4854D462-C56A-4444-88C0-E10C27161AF2}" type="pres">
      <dgm:prSet presAssocID="{61D07B9B-2235-4949-A434-A70E28DF350B}" presName="connectorText" presStyleLbl="sibTrans1D1" presStyleIdx="4" presStyleCnt="7"/>
      <dgm:spPr/>
      <dgm:t>
        <a:bodyPr/>
        <a:lstStyle/>
        <a:p>
          <a:endParaRPr lang="en-US"/>
        </a:p>
      </dgm:t>
    </dgm:pt>
    <dgm:pt modelId="{7840F7A0-B700-459D-A915-662E9571EB21}" type="pres">
      <dgm:prSet presAssocID="{F261C96C-FBB4-4F59-9C27-5747AD9120CB}" presName="node" presStyleLbl="node1" presStyleIdx="5" presStyleCnt="8">
        <dgm:presLayoutVars>
          <dgm:bulletEnabled val="1"/>
        </dgm:presLayoutVars>
      </dgm:prSet>
      <dgm:spPr/>
      <dgm:t>
        <a:bodyPr/>
        <a:lstStyle/>
        <a:p>
          <a:endParaRPr lang="en-US"/>
        </a:p>
      </dgm:t>
    </dgm:pt>
    <dgm:pt modelId="{3E51B514-6722-40E1-8FA1-11BCFBCDA69A}" type="pres">
      <dgm:prSet presAssocID="{2ED6888F-B7E6-4A58-AA7C-1CDD7C855FCE}" presName="sibTrans" presStyleLbl="sibTrans1D1" presStyleIdx="5" presStyleCnt="7"/>
      <dgm:spPr/>
      <dgm:t>
        <a:bodyPr/>
        <a:lstStyle/>
        <a:p>
          <a:endParaRPr lang="en-US"/>
        </a:p>
      </dgm:t>
    </dgm:pt>
    <dgm:pt modelId="{DDE966B3-54CD-4D86-BD54-C65F28A84D89}" type="pres">
      <dgm:prSet presAssocID="{2ED6888F-B7E6-4A58-AA7C-1CDD7C855FCE}" presName="connectorText" presStyleLbl="sibTrans1D1" presStyleIdx="5" presStyleCnt="7"/>
      <dgm:spPr/>
      <dgm:t>
        <a:bodyPr/>
        <a:lstStyle/>
        <a:p>
          <a:endParaRPr lang="en-US"/>
        </a:p>
      </dgm:t>
    </dgm:pt>
    <dgm:pt modelId="{B739AC0D-7508-4144-81F0-E446EBC7C861}" type="pres">
      <dgm:prSet presAssocID="{14035F58-2EE5-4061-B4AF-503FD8021C62}" presName="node" presStyleLbl="node1" presStyleIdx="6" presStyleCnt="8">
        <dgm:presLayoutVars>
          <dgm:bulletEnabled val="1"/>
        </dgm:presLayoutVars>
      </dgm:prSet>
      <dgm:spPr/>
      <dgm:t>
        <a:bodyPr/>
        <a:lstStyle/>
        <a:p>
          <a:endParaRPr lang="en-US"/>
        </a:p>
      </dgm:t>
    </dgm:pt>
    <dgm:pt modelId="{33209178-635E-4EC9-AD3B-C15E995EE6D7}" type="pres">
      <dgm:prSet presAssocID="{42C3A89F-1B32-4BC6-A696-74B9357397EA}" presName="sibTrans" presStyleLbl="sibTrans1D1" presStyleIdx="6" presStyleCnt="7"/>
      <dgm:spPr/>
      <dgm:t>
        <a:bodyPr/>
        <a:lstStyle/>
        <a:p>
          <a:endParaRPr lang="en-US"/>
        </a:p>
      </dgm:t>
    </dgm:pt>
    <dgm:pt modelId="{B8FB3C3D-3A85-4D7A-95D2-F674953CBD61}" type="pres">
      <dgm:prSet presAssocID="{42C3A89F-1B32-4BC6-A696-74B9357397EA}" presName="connectorText" presStyleLbl="sibTrans1D1" presStyleIdx="6" presStyleCnt="7"/>
      <dgm:spPr/>
      <dgm:t>
        <a:bodyPr/>
        <a:lstStyle/>
        <a:p>
          <a:endParaRPr lang="en-US"/>
        </a:p>
      </dgm:t>
    </dgm:pt>
    <dgm:pt modelId="{93275AAB-B235-477F-9E24-B13AEB758D06}" type="pres">
      <dgm:prSet presAssocID="{FF635CBE-26E6-4CE8-BC27-614961B3B62A}" presName="node" presStyleLbl="node1" presStyleIdx="7" presStyleCnt="8">
        <dgm:presLayoutVars>
          <dgm:bulletEnabled val="1"/>
        </dgm:presLayoutVars>
      </dgm:prSet>
      <dgm:spPr/>
      <dgm:t>
        <a:bodyPr/>
        <a:lstStyle/>
        <a:p>
          <a:endParaRPr lang="en-US"/>
        </a:p>
      </dgm:t>
    </dgm:pt>
  </dgm:ptLst>
  <dgm:cxnLst>
    <dgm:cxn modelId="{CE1B514D-522D-4507-8110-54EB6F74D158}" type="presOf" srcId="{E2DB3C59-AD0B-45EB-903C-1A52AC4A2623}" destId="{68DCE713-4DF2-4BC7-ACA5-6198B7D9977A}" srcOrd="1" destOrd="0" presId="urn:microsoft.com/office/officeart/2005/8/layout/bProcess3"/>
    <dgm:cxn modelId="{FEFA022F-42A6-4779-88A9-E93E6EB7FB88}" type="presOf" srcId="{E2DB3C59-AD0B-45EB-903C-1A52AC4A2623}" destId="{44A464BE-F43A-4745-B9C1-8F093C285FBE}" srcOrd="0" destOrd="0" presId="urn:microsoft.com/office/officeart/2005/8/layout/bProcess3"/>
    <dgm:cxn modelId="{21614F0A-C913-45B2-B1EF-DED7789E651A}" type="presOf" srcId="{B61CCCF2-DB7B-454A-9845-3DF5753F330F}" destId="{3CE0A161-4F98-4C3B-87FB-C1A89C8E7440}" srcOrd="0" destOrd="0" presId="urn:microsoft.com/office/officeart/2005/8/layout/bProcess3"/>
    <dgm:cxn modelId="{761BA881-DC95-4F53-AA55-05A591A863EE}" type="presOf" srcId="{7E6D8B11-7215-4CD2-8D59-3A91D6A72B85}" destId="{B312515B-B502-4B23-A6E3-5190645B5957}" srcOrd="0" destOrd="0" presId="urn:microsoft.com/office/officeart/2005/8/layout/bProcess3"/>
    <dgm:cxn modelId="{FD73615E-422C-4CD6-84B9-C9DB9FB03046}" type="presOf" srcId="{0C96B93C-BB73-4701-AAB8-76E3421ACB71}" destId="{68D0BFCF-520E-4DC8-B8A7-3083954CCE2B}" srcOrd="0" destOrd="0" presId="urn:microsoft.com/office/officeart/2005/8/layout/bProcess3"/>
    <dgm:cxn modelId="{7DF068DA-DE95-46E9-8DA3-12E4A09C07B5}" srcId="{D78D70FF-F18D-42D1-9E18-EC7FBB8312DF}" destId="{8ED359E3-F6F6-4E5E-A79E-A283C3D3D318}" srcOrd="4" destOrd="0" parTransId="{59A411F4-C783-4A96-926C-6CCD1F75AF65}" sibTransId="{61D07B9B-2235-4949-A434-A70E28DF350B}"/>
    <dgm:cxn modelId="{A5413B62-A344-4595-802B-04DCE5E3AFE6}" type="presOf" srcId="{D3844B37-19F9-4F33-A211-CB87A31627C6}" destId="{CF1E0D8C-CC8B-4765-AF78-80CF93A5EBD9}" srcOrd="0" destOrd="0" presId="urn:microsoft.com/office/officeart/2005/8/layout/bProcess3"/>
    <dgm:cxn modelId="{BCD3F120-2873-430B-A71A-3A4716E6CC77}" type="presOf" srcId="{94BC7EA9-5A6D-4E6C-B691-85C8247945DB}" destId="{2C26A21D-D64C-4747-95B8-DE5501C2A08A}" srcOrd="0" destOrd="0" presId="urn:microsoft.com/office/officeart/2005/8/layout/bProcess3"/>
    <dgm:cxn modelId="{664D5238-3B29-42FD-B636-A07967D8B291}" type="presOf" srcId="{FF635CBE-26E6-4CE8-BC27-614961B3B62A}" destId="{93275AAB-B235-477F-9E24-B13AEB758D06}" srcOrd="0" destOrd="0" presId="urn:microsoft.com/office/officeart/2005/8/layout/bProcess3"/>
    <dgm:cxn modelId="{047EAF16-5226-4057-B34A-2BFD7FD30DCA}" type="presOf" srcId="{2F2DBC62-08AC-4F2F-B9E9-4ACB49B70C7D}" destId="{9E07E545-50D6-45CD-ADAA-E6393A5F9164}" srcOrd="1" destOrd="0" presId="urn:microsoft.com/office/officeart/2005/8/layout/bProcess3"/>
    <dgm:cxn modelId="{05617419-2DCE-4717-AB01-630F6A1AC255}" type="presOf" srcId="{61D07B9B-2235-4949-A434-A70E28DF350B}" destId="{4854D462-C56A-4444-88C0-E10C27161AF2}" srcOrd="1" destOrd="0" presId="urn:microsoft.com/office/officeart/2005/8/layout/bProcess3"/>
    <dgm:cxn modelId="{31C060B4-2D4C-4E74-926B-9052ADFFEB57}" type="presOf" srcId="{AA06C849-3844-4A90-AE8D-2D00000F3DF6}" destId="{6F59B873-0626-40C9-A2F8-5C363702C178}" srcOrd="0" destOrd="0" presId="urn:microsoft.com/office/officeart/2005/8/layout/bProcess3"/>
    <dgm:cxn modelId="{D8427E3E-11A1-4791-BF65-33869C54FB71}" type="presOf" srcId="{D78D70FF-F18D-42D1-9E18-EC7FBB8312DF}" destId="{98A4E330-D583-4714-8545-DD2A85AE1EAA}" srcOrd="0" destOrd="0" presId="urn:microsoft.com/office/officeart/2005/8/layout/bProcess3"/>
    <dgm:cxn modelId="{7733C125-C3C5-4549-B512-0DFFEA5CAE7B}" type="presOf" srcId="{2ED6888F-B7E6-4A58-AA7C-1CDD7C855FCE}" destId="{3E51B514-6722-40E1-8FA1-11BCFBCDA69A}" srcOrd="0" destOrd="0" presId="urn:microsoft.com/office/officeart/2005/8/layout/bProcess3"/>
    <dgm:cxn modelId="{E602E5DF-F8EB-47D4-84F3-9BE1F74CD38E}" type="presOf" srcId="{14035F58-2EE5-4061-B4AF-503FD8021C62}" destId="{B739AC0D-7508-4144-81F0-E446EBC7C861}" srcOrd="0" destOrd="0" presId="urn:microsoft.com/office/officeart/2005/8/layout/bProcess3"/>
    <dgm:cxn modelId="{B4A7828E-9AF9-45D0-82A6-8B383C47798F}" type="presOf" srcId="{2ED6888F-B7E6-4A58-AA7C-1CDD7C855FCE}" destId="{DDE966B3-54CD-4D86-BD54-C65F28A84D89}" srcOrd="1" destOrd="0" presId="urn:microsoft.com/office/officeart/2005/8/layout/bProcess3"/>
    <dgm:cxn modelId="{7082DD30-5605-41EC-8640-52B310D5D430}" type="presOf" srcId="{F261C96C-FBB4-4F59-9C27-5747AD9120CB}" destId="{7840F7A0-B700-459D-A915-662E9571EB21}" srcOrd="0" destOrd="0" presId="urn:microsoft.com/office/officeart/2005/8/layout/bProcess3"/>
    <dgm:cxn modelId="{3C63D9BD-5CE6-4BF6-A07C-28EE4AC6B89A}" srcId="{D78D70FF-F18D-42D1-9E18-EC7FBB8312DF}" destId="{D3844B37-19F9-4F33-A211-CB87A31627C6}" srcOrd="0" destOrd="0" parTransId="{7C825187-0A4C-488C-B9F9-FBB7399E3D84}" sibTransId="{94BC7EA9-5A6D-4E6C-B691-85C8247945DB}"/>
    <dgm:cxn modelId="{F664BD61-612E-4348-92F6-40C25B372CA1}" type="presOf" srcId="{42C3A89F-1B32-4BC6-A696-74B9357397EA}" destId="{B8FB3C3D-3A85-4D7A-95D2-F674953CBD61}" srcOrd="1" destOrd="0" presId="urn:microsoft.com/office/officeart/2005/8/layout/bProcess3"/>
    <dgm:cxn modelId="{2A17ED55-0F37-4151-B682-DE6CAF121E6C}" type="presOf" srcId="{42C3A89F-1B32-4BC6-A696-74B9357397EA}" destId="{33209178-635E-4EC9-AD3B-C15E995EE6D7}" srcOrd="0" destOrd="0" presId="urn:microsoft.com/office/officeart/2005/8/layout/bProcess3"/>
    <dgm:cxn modelId="{17B22F88-51E1-4865-B189-60DFFD795082}" srcId="{D78D70FF-F18D-42D1-9E18-EC7FBB8312DF}" destId="{0C96B93C-BB73-4701-AAB8-76E3421ACB71}" srcOrd="1" destOrd="0" parTransId="{9FFDD684-B6AB-440E-BFE7-D20EB79D04FF}" sibTransId="{E2DB3C59-AD0B-45EB-903C-1A52AC4A2623}"/>
    <dgm:cxn modelId="{E7A0C50A-2985-4ABC-B2F5-340A459E1E34}" type="presOf" srcId="{AA06C849-3844-4A90-AE8D-2D00000F3DF6}" destId="{467FEDF3-9ACF-4408-BEF8-9A4171A72125}" srcOrd="1" destOrd="0" presId="urn:microsoft.com/office/officeart/2005/8/layout/bProcess3"/>
    <dgm:cxn modelId="{2641F51C-0ED7-4292-B549-3D669DF4584E}" type="presOf" srcId="{61D07B9B-2235-4949-A434-A70E28DF350B}" destId="{9C7C3E1A-9C44-4D31-A322-522675A2B568}" srcOrd="0" destOrd="0" presId="urn:microsoft.com/office/officeart/2005/8/layout/bProcess3"/>
    <dgm:cxn modelId="{7C910F04-D2AE-40E3-809A-134BDF83EEFB}" srcId="{D78D70FF-F18D-42D1-9E18-EC7FBB8312DF}" destId="{B61CCCF2-DB7B-454A-9845-3DF5753F330F}" srcOrd="2" destOrd="0" parTransId="{545B8354-FFEB-4D4C-91B9-260E5704E9FF}" sibTransId="{2F2DBC62-08AC-4F2F-B9E9-4ACB49B70C7D}"/>
    <dgm:cxn modelId="{64C5B909-AB01-483F-85F2-3CEE35DFDFF5}" srcId="{D78D70FF-F18D-42D1-9E18-EC7FBB8312DF}" destId="{F261C96C-FBB4-4F59-9C27-5747AD9120CB}" srcOrd="5" destOrd="0" parTransId="{B893207B-FFA8-4F79-B0CD-BE66BCAFBE43}" sibTransId="{2ED6888F-B7E6-4A58-AA7C-1CDD7C855FCE}"/>
    <dgm:cxn modelId="{5697D5E5-4677-44AE-8505-02C7C3D98E87}" type="presOf" srcId="{2F2DBC62-08AC-4F2F-B9E9-4ACB49B70C7D}" destId="{38913FF5-932C-4FAC-ADC9-01AD97A4530A}" srcOrd="0" destOrd="0" presId="urn:microsoft.com/office/officeart/2005/8/layout/bProcess3"/>
    <dgm:cxn modelId="{0BECCF44-C5CE-466C-BDC4-5BA56747BD8A}" type="presOf" srcId="{94BC7EA9-5A6D-4E6C-B691-85C8247945DB}" destId="{4B14F243-9429-482E-A456-32AB2FC12E96}" srcOrd="1" destOrd="0" presId="urn:microsoft.com/office/officeart/2005/8/layout/bProcess3"/>
    <dgm:cxn modelId="{8D097FB9-BC88-4734-8D92-66C094BC168E}" srcId="{D78D70FF-F18D-42D1-9E18-EC7FBB8312DF}" destId="{14035F58-2EE5-4061-B4AF-503FD8021C62}" srcOrd="6" destOrd="0" parTransId="{D6E64786-2E62-4D9F-846C-62DB1E150A83}" sibTransId="{42C3A89F-1B32-4BC6-A696-74B9357397EA}"/>
    <dgm:cxn modelId="{75585A4F-CD67-4649-8BBC-67C05BDF1616}" srcId="{D78D70FF-F18D-42D1-9E18-EC7FBB8312DF}" destId="{7E6D8B11-7215-4CD2-8D59-3A91D6A72B85}" srcOrd="3" destOrd="0" parTransId="{6D58F03F-B6C0-4101-9F51-2386744D9322}" sibTransId="{AA06C849-3844-4A90-AE8D-2D00000F3DF6}"/>
    <dgm:cxn modelId="{0D30C18A-0539-40F3-986F-2B865CB7668C}" type="presOf" srcId="{8ED359E3-F6F6-4E5E-A79E-A283C3D3D318}" destId="{9F890D8A-6155-4CD6-8A81-21CCCCB55CAF}" srcOrd="0" destOrd="0" presId="urn:microsoft.com/office/officeart/2005/8/layout/bProcess3"/>
    <dgm:cxn modelId="{D23766AE-0FC7-4F68-8907-9E06F17FA315}" srcId="{D78D70FF-F18D-42D1-9E18-EC7FBB8312DF}" destId="{FF635CBE-26E6-4CE8-BC27-614961B3B62A}" srcOrd="7" destOrd="0" parTransId="{D2B707EB-F1F7-4FB1-BC28-4D945BA599EE}" sibTransId="{6B8FB61F-0786-4FCB-A883-68A967F5CCA5}"/>
    <dgm:cxn modelId="{881E753E-8B70-4904-8086-DC4B66DCE11A}" type="presParOf" srcId="{98A4E330-D583-4714-8545-DD2A85AE1EAA}" destId="{CF1E0D8C-CC8B-4765-AF78-80CF93A5EBD9}" srcOrd="0" destOrd="0" presId="urn:microsoft.com/office/officeart/2005/8/layout/bProcess3"/>
    <dgm:cxn modelId="{87EF1B44-633E-4B5F-A60A-5E56F42528A2}" type="presParOf" srcId="{98A4E330-D583-4714-8545-DD2A85AE1EAA}" destId="{2C26A21D-D64C-4747-95B8-DE5501C2A08A}" srcOrd="1" destOrd="0" presId="urn:microsoft.com/office/officeart/2005/8/layout/bProcess3"/>
    <dgm:cxn modelId="{46C104B2-ADC1-4A3D-B7DD-276C6E904B5F}" type="presParOf" srcId="{2C26A21D-D64C-4747-95B8-DE5501C2A08A}" destId="{4B14F243-9429-482E-A456-32AB2FC12E96}" srcOrd="0" destOrd="0" presId="urn:microsoft.com/office/officeart/2005/8/layout/bProcess3"/>
    <dgm:cxn modelId="{F375F776-B5DC-4094-9608-243614AE306B}" type="presParOf" srcId="{98A4E330-D583-4714-8545-DD2A85AE1EAA}" destId="{68D0BFCF-520E-4DC8-B8A7-3083954CCE2B}" srcOrd="2" destOrd="0" presId="urn:microsoft.com/office/officeart/2005/8/layout/bProcess3"/>
    <dgm:cxn modelId="{95C87487-0290-4F8B-AC31-B3CDC58694DA}" type="presParOf" srcId="{98A4E330-D583-4714-8545-DD2A85AE1EAA}" destId="{44A464BE-F43A-4745-B9C1-8F093C285FBE}" srcOrd="3" destOrd="0" presId="urn:microsoft.com/office/officeart/2005/8/layout/bProcess3"/>
    <dgm:cxn modelId="{644E03B3-A7E0-44E1-9329-73558B1709BC}" type="presParOf" srcId="{44A464BE-F43A-4745-B9C1-8F093C285FBE}" destId="{68DCE713-4DF2-4BC7-ACA5-6198B7D9977A}" srcOrd="0" destOrd="0" presId="urn:microsoft.com/office/officeart/2005/8/layout/bProcess3"/>
    <dgm:cxn modelId="{9CAE3F33-6B6A-4868-8914-54EF26A0A837}" type="presParOf" srcId="{98A4E330-D583-4714-8545-DD2A85AE1EAA}" destId="{3CE0A161-4F98-4C3B-87FB-C1A89C8E7440}" srcOrd="4" destOrd="0" presId="urn:microsoft.com/office/officeart/2005/8/layout/bProcess3"/>
    <dgm:cxn modelId="{A8AA06FB-F236-42C8-B3CC-835FAAAB7670}" type="presParOf" srcId="{98A4E330-D583-4714-8545-DD2A85AE1EAA}" destId="{38913FF5-932C-4FAC-ADC9-01AD97A4530A}" srcOrd="5" destOrd="0" presId="urn:microsoft.com/office/officeart/2005/8/layout/bProcess3"/>
    <dgm:cxn modelId="{793275FE-CD38-4A45-9C2B-3AA52D8F65E0}" type="presParOf" srcId="{38913FF5-932C-4FAC-ADC9-01AD97A4530A}" destId="{9E07E545-50D6-45CD-ADAA-E6393A5F9164}" srcOrd="0" destOrd="0" presId="urn:microsoft.com/office/officeart/2005/8/layout/bProcess3"/>
    <dgm:cxn modelId="{5F992664-0950-4964-B756-FAEFA5363366}" type="presParOf" srcId="{98A4E330-D583-4714-8545-DD2A85AE1EAA}" destId="{B312515B-B502-4B23-A6E3-5190645B5957}" srcOrd="6" destOrd="0" presId="urn:microsoft.com/office/officeart/2005/8/layout/bProcess3"/>
    <dgm:cxn modelId="{91B8D695-C9E9-4A77-995C-13B83C12D041}" type="presParOf" srcId="{98A4E330-D583-4714-8545-DD2A85AE1EAA}" destId="{6F59B873-0626-40C9-A2F8-5C363702C178}" srcOrd="7" destOrd="0" presId="urn:microsoft.com/office/officeart/2005/8/layout/bProcess3"/>
    <dgm:cxn modelId="{A623BD33-857B-4B38-9834-061F92534140}" type="presParOf" srcId="{6F59B873-0626-40C9-A2F8-5C363702C178}" destId="{467FEDF3-9ACF-4408-BEF8-9A4171A72125}" srcOrd="0" destOrd="0" presId="urn:microsoft.com/office/officeart/2005/8/layout/bProcess3"/>
    <dgm:cxn modelId="{17118651-C2A1-4400-B8DE-7D6934FE2C7D}" type="presParOf" srcId="{98A4E330-D583-4714-8545-DD2A85AE1EAA}" destId="{9F890D8A-6155-4CD6-8A81-21CCCCB55CAF}" srcOrd="8" destOrd="0" presId="urn:microsoft.com/office/officeart/2005/8/layout/bProcess3"/>
    <dgm:cxn modelId="{B7F77298-77B5-4E32-A2C8-95E2BACA1600}" type="presParOf" srcId="{98A4E330-D583-4714-8545-DD2A85AE1EAA}" destId="{9C7C3E1A-9C44-4D31-A322-522675A2B568}" srcOrd="9" destOrd="0" presId="urn:microsoft.com/office/officeart/2005/8/layout/bProcess3"/>
    <dgm:cxn modelId="{FCB2939C-6679-4670-8F4A-F45C3C17FC67}" type="presParOf" srcId="{9C7C3E1A-9C44-4D31-A322-522675A2B568}" destId="{4854D462-C56A-4444-88C0-E10C27161AF2}" srcOrd="0" destOrd="0" presId="urn:microsoft.com/office/officeart/2005/8/layout/bProcess3"/>
    <dgm:cxn modelId="{D6A90F6C-F166-4C4F-AA64-E007C8E58D81}" type="presParOf" srcId="{98A4E330-D583-4714-8545-DD2A85AE1EAA}" destId="{7840F7A0-B700-459D-A915-662E9571EB21}" srcOrd="10" destOrd="0" presId="urn:microsoft.com/office/officeart/2005/8/layout/bProcess3"/>
    <dgm:cxn modelId="{6BF91164-A9AE-4887-A9E4-7F119C44B373}" type="presParOf" srcId="{98A4E330-D583-4714-8545-DD2A85AE1EAA}" destId="{3E51B514-6722-40E1-8FA1-11BCFBCDA69A}" srcOrd="11" destOrd="0" presId="urn:microsoft.com/office/officeart/2005/8/layout/bProcess3"/>
    <dgm:cxn modelId="{1AD3C2C8-E7D0-4DF3-8D4B-0535E618FC37}" type="presParOf" srcId="{3E51B514-6722-40E1-8FA1-11BCFBCDA69A}" destId="{DDE966B3-54CD-4D86-BD54-C65F28A84D89}" srcOrd="0" destOrd="0" presId="urn:microsoft.com/office/officeart/2005/8/layout/bProcess3"/>
    <dgm:cxn modelId="{F30B7E5D-7417-46A9-BCE8-2A02813A4255}" type="presParOf" srcId="{98A4E330-D583-4714-8545-DD2A85AE1EAA}" destId="{B739AC0D-7508-4144-81F0-E446EBC7C861}" srcOrd="12" destOrd="0" presId="urn:microsoft.com/office/officeart/2005/8/layout/bProcess3"/>
    <dgm:cxn modelId="{F179253B-63BA-4985-A1A4-DEA3C8471AB4}" type="presParOf" srcId="{98A4E330-D583-4714-8545-DD2A85AE1EAA}" destId="{33209178-635E-4EC9-AD3B-C15E995EE6D7}" srcOrd="13" destOrd="0" presId="urn:microsoft.com/office/officeart/2005/8/layout/bProcess3"/>
    <dgm:cxn modelId="{67FA86D9-AD3C-4346-B530-0BF92A2AD80F}" type="presParOf" srcId="{33209178-635E-4EC9-AD3B-C15E995EE6D7}" destId="{B8FB3C3D-3A85-4D7A-95D2-F674953CBD61}" srcOrd="0" destOrd="0" presId="urn:microsoft.com/office/officeart/2005/8/layout/bProcess3"/>
    <dgm:cxn modelId="{26728C69-163E-4F88-9410-B2C65DC631D4}" type="presParOf" srcId="{98A4E330-D583-4714-8545-DD2A85AE1EAA}" destId="{93275AAB-B235-477F-9E24-B13AEB758D06}" srcOrd="14"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2F26B3-C474-4BFF-B9D2-1C4BFEF5EB77}" type="doc">
      <dgm:prSet loTypeId="urn:microsoft.com/office/officeart/2005/8/layout/vList5" loCatId="list" qsTypeId="urn:microsoft.com/office/officeart/2005/8/quickstyle/3d7" qsCatId="3D" csTypeId="urn:microsoft.com/office/officeart/2005/8/colors/accent2_3" csCatId="accent2"/>
      <dgm:spPr/>
      <dgm:t>
        <a:bodyPr/>
        <a:lstStyle/>
        <a:p>
          <a:endParaRPr lang="en-US"/>
        </a:p>
      </dgm:t>
    </dgm:pt>
    <dgm:pt modelId="{265E6150-22E1-4B15-8331-9C89303AA8CC}">
      <dgm:prSet/>
      <dgm:spPr/>
      <dgm:t>
        <a:bodyPr/>
        <a:lstStyle/>
        <a:p>
          <a:pPr rtl="0"/>
          <a:r>
            <a:rPr lang="en-US" dirty="0" smtClean="0"/>
            <a:t>Federal Pell Grant</a:t>
          </a:r>
          <a:endParaRPr lang="en-US" dirty="0"/>
        </a:p>
      </dgm:t>
    </dgm:pt>
    <dgm:pt modelId="{B53D1224-1CED-4436-A889-0452FA555E6F}" type="parTrans" cxnId="{A6D13D6A-0D1B-4B47-92E2-61A16B82A628}">
      <dgm:prSet/>
      <dgm:spPr/>
      <dgm:t>
        <a:bodyPr/>
        <a:lstStyle/>
        <a:p>
          <a:endParaRPr lang="en-US"/>
        </a:p>
      </dgm:t>
    </dgm:pt>
    <dgm:pt modelId="{B0DBF3B6-C75A-40DC-A54E-F9867C6FF7F1}" type="sibTrans" cxnId="{A6D13D6A-0D1B-4B47-92E2-61A16B82A628}">
      <dgm:prSet/>
      <dgm:spPr/>
      <dgm:t>
        <a:bodyPr/>
        <a:lstStyle/>
        <a:p>
          <a:endParaRPr lang="en-US"/>
        </a:p>
      </dgm:t>
    </dgm:pt>
    <dgm:pt modelId="{1283A0F3-C552-4843-89F3-D808667A815B}">
      <dgm:prSet/>
      <dgm:spPr/>
      <dgm:t>
        <a:bodyPr/>
        <a:lstStyle/>
        <a:p>
          <a:pPr rtl="0"/>
          <a:r>
            <a:rPr lang="en-US" dirty="0" smtClean="0"/>
            <a:t>Federal Supplemental Educational Opportunity Grant</a:t>
          </a:r>
          <a:endParaRPr lang="en-US" dirty="0"/>
        </a:p>
      </dgm:t>
    </dgm:pt>
    <dgm:pt modelId="{6B91EF74-882D-4985-9FDE-807DC5A78A87}" type="parTrans" cxnId="{EBA856FF-D039-4DBF-80FB-39B9AA646E05}">
      <dgm:prSet/>
      <dgm:spPr/>
      <dgm:t>
        <a:bodyPr/>
        <a:lstStyle/>
        <a:p>
          <a:endParaRPr lang="en-US"/>
        </a:p>
      </dgm:t>
    </dgm:pt>
    <dgm:pt modelId="{45585A33-88FF-462B-BEAE-961EFBE12BA5}" type="sibTrans" cxnId="{EBA856FF-D039-4DBF-80FB-39B9AA646E05}">
      <dgm:prSet/>
      <dgm:spPr/>
      <dgm:t>
        <a:bodyPr/>
        <a:lstStyle/>
        <a:p>
          <a:endParaRPr lang="en-US"/>
        </a:p>
      </dgm:t>
    </dgm:pt>
    <dgm:pt modelId="{3E4D7D8E-726B-4C35-A707-4A2932E7A80E}">
      <dgm:prSet/>
      <dgm:spPr/>
      <dgm:t>
        <a:bodyPr/>
        <a:lstStyle/>
        <a:p>
          <a:pPr rtl="0"/>
          <a:r>
            <a:rPr lang="en-US" dirty="0" smtClean="0"/>
            <a:t>Federal Perkins Loan</a:t>
          </a:r>
          <a:endParaRPr lang="en-US" dirty="0"/>
        </a:p>
      </dgm:t>
    </dgm:pt>
    <dgm:pt modelId="{F8B66418-A3C6-4B16-BA5F-A90BEBCD6F76}" type="parTrans" cxnId="{0C2A4BCB-59B5-4D32-BF58-B8A6BA860A7A}">
      <dgm:prSet/>
      <dgm:spPr/>
      <dgm:t>
        <a:bodyPr/>
        <a:lstStyle/>
        <a:p>
          <a:endParaRPr lang="en-US"/>
        </a:p>
      </dgm:t>
    </dgm:pt>
    <dgm:pt modelId="{A15F6B75-8567-44D5-9000-3D01DCD519CD}" type="sibTrans" cxnId="{0C2A4BCB-59B5-4D32-BF58-B8A6BA860A7A}">
      <dgm:prSet/>
      <dgm:spPr/>
      <dgm:t>
        <a:bodyPr/>
        <a:lstStyle/>
        <a:p>
          <a:endParaRPr lang="en-US"/>
        </a:p>
      </dgm:t>
    </dgm:pt>
    <dgm:pt modelId="{109E25A0-B17B-4539-8DF1-343352F7960F}">
      <dgm:prSet/>
      <dgm:spPr/>
      <dgm:t>
        <a:bodyPr/>
        <a:lstStyle/>
        <a:p>
          <a:pPr rtl="0"/>
          <a:r>
            <a:rPr lang="en-US" dirty="0" smtClean="0"/>
            <a:t>Federal Work-Study</a:t>
          </a:r>
          <a:endParaRPr lang="en-US" dirty="0"/>
        </a:p>
      </dgm:t>
    </dgm:pt>
    <dgm:pt modelId="{26E97101-C9FD-4A5E-934A-582BA5778138}" type="parTrans" cxnId="{CB34D490-FDD8-4B95-87A8-C600B855347A}">
      <dgm:prSet/>
      <dgm:spPr/>
      <dgm:t>
        <a:bodyPr/>
        <a:lstStyle/>
        <a:p>
          <a:endParaRPr lang="en-US"/>
        </a:p>
      </dgm:t>
    </dgm:pt>
    <dgm:pt modelId="{DAC34168-A82B-4062-8D4D-41268D8BC586}" type="sibTrans" cxnId="{CB34D490-FDD8-4B95-87A8-C600B855347A}">
      <dgm:prSet/>
      <dgm:spPr/>
      <dgm:t>
        <a:bodyPr/>
        <a:lstStyle/>
        <a:p>
          <a:endParaRPr lang="en-US"/>
        </a:p>
      </dgm:t>
    </dgm:pt>
    <dgm:pt modelId="{BB91A6ED-7657-43A7-927E-49317578472B}">
      <dgm:prSet/>
      <dgm:spPr/>
      <dgm:t>
        <a:bodyPr/>
        <a:lstStyle/>
        <a:p>
          <a:pPr rtl="0"/>
          <a:r>
            <a:rPr lang="en-US" dirty="0" smtClean="0"/>
            <a:t>Stafford Loans</a:t>
          </a:r>
          <a:endParaRPr lang="en-US" dirty="0"/>
        </a:p>
      </dgm:t>
    </dgm:pt>
    <dgm:pt modelId="{98417401-96C2-447C-A89E-0AD7B12C9E00}" type="parTrans" cxnId="{148B413D-747B-4619-A66A-41FCA8D31CB2}">
      <dgm:prSet/>
      <dgm:spPr/>
      <dgm:t>
        <a:bodyPr/>
        <a:lstStyle/>
        <a:p>
          <a:endParaRPr lang="en-US"/>
        </a:p>
      </dgm:t>
    </dgm:pt>
    <dgm:pt modelId="{B7B2B99D-48B0-4545-A3D2-E76060D50971}" type="sibTrans" cxnId="{148B413D-747B-4619-A66A-41FCA8D31CB2}">
      <dgm:prSet/>
      <dgm:spPr/>
      <dgm:t>
        <a:bodyPr/>
        <a:lstStyle/>
        <a:p>
          <a:endParaRPr lang="en-US"/>
        </a:p>
      </dgm:t>
    </dgm:pt>
    <dgm:pt modelId="{FBCB8A84-6728-4199-8F94-F8EF80406AA5}">
      <dgm:prSet/>
      <dgm:spPr/>
      <dgm:t>
        <a:bodyPr/>
        <a:lstStyle/>
        <a:p>
          <a:pPr rtl="0"/>
          <a:r>
            <a:rPr lang="en-US" dirty="0" smtClean="0"/>
            <a:t>PLUS Loans</a:t>
          </a:r>
          <a:endParaRPr lang="en-US" dirty="0"/>
        </a:p>
      </dgm:t>
    </dgm:pt>
    <dgm:pt modelId="{959F5679-F797-41D8-98FA-60C564F66B84}" type="parTrans" cxnId="{8D05630E-CEBE-4213-9ADF-D6BCF167EB66}">
      <dgm:prSet/>
      <dgm:spPr/>
      <dgm:t>
        <a:bodyPr/>
        <a:lstStyle/>
        <a:p>
          <a:endParaRPr lang="en-US"/>
        </a:p>
      </dgm:t>
    </dgm:pt>
    <dgm:pt modelId="{64A75232-A5F9-4D61-858F-C1BB5E68698B}" type="sibTrans" cxnId="{8D05630E-CEBE-4213-9ADF-D6BCF167EB66}">
      <dgm:prSet/>
      <dgm:spPr/>
      <dgm:t>
        <a:bodyPr/>
        <a:lstStyle/>
        <a:p>
          <a:endParaRPr lang="en-US"/>
        </a:p>
      </dgm:t>
    </dgm:pt>
    <dgm:pt modelId="{634B1250-E9A2-410E-820B-B427DEC88C74}" type="pres">
      <dgm:prSet presAssocID="{D22F26B3-C474-4BFF-B9D2-1C4BFEF5EB77}" presName="Name0" presStyleCnt="0">
        <dgm:presLayoutVars>
          <dgm:dir/>
          <dgm:animLvl val="lvl"/>
          <dgm:resizeHandles val="exact"/>
        </dgm:presLayoutVars>
      </dgm:prSet>
      <dgm:spPr/>
      <dgm:t>
        <a:bodyPr/>
        <a:lstStyle/>
        <a:p>
          <a:endParaRPr lang="en-US"/>
        </a:p>
      </dgm:t>
    </dgm:pt>
    <dgm:pt modelId="{5443D3A1-1BDA-4248-AAF7-0A188E5B35A8}" type="pres">
      <dgm:prSet presAssocID="{265E6150-22E1-4B15-8331-9C89303AA8CC}" presName="linNode" presStyleCnt="0"/>
      <dgm:spPr/>
    </dgm:pt>
    <dgm:pt modelId="{0C7F4FBE-CF7D-4E9C-8C8C-16ED47447193}" type="pres">
      <dgm:prSet presAssocID="{265E6150-22E1-4B15-8331-9C89303AA8CC}" presName="parentText" presStyleLbl="node1" presStyleIdx="0" presStyleCnt="6">
        <dgm:presLayoutVars>
          <dgm:chMax val="1"/>
          <dgm:bulletEnabled val="1"/>
        </dgm:presLayoutVars>
      </dgm:prSet>
      <dgm:spPr/>
      <dgm:t>
        <a:bodyPr/>
        <a:lstStyle/>
        <a:p>
          <a:endParaRPr lang="en-US"/>
        </a:p>
      </dgm:t>
    </dgm:pt>
    <dgm:pt modelId="{7B210007-67A5-4EF0-8B66-DAF2101BADA9}" type="pres">
      <dgm:prSet presAssocID="{B0DBF3B6-C75A-40DC-A54E-F9867C6FF7F1}" presName="sp" presStyleCnt="0"/>
      <dgm:spPr/>
    </dgm:pt>
    <dgm:pt modelId="{867E246A-1080-474B-BBF6-9B7413CBAAF9}" type="pres">
      <dgm:prSet presAssocID="{1283A0F3-C552-4843-89F3-D808667A815B}" presName="linNode" presStyleCnt="0"/>
      <dgm:spPr/>
    </dgm:pt>
    <dgm:pt modelId="{961E60E2-9A30-4343-9FAB-A291011A0D9D}" type="pres">
      <dgm:prSet presAssocID="{1283A0F3-C552-4843-89F3-D808667A815B}" presName="parentText" presStyleLbl="node1" presStyleIdx="1" presStyleCnt="6">
        <dgm:presLayoutVars>
          <dgm:chMax val="1"/>
          <dgm:bulletEnabled val="1"/>
        </dgm:presLayoutVars>
      </dgm:prSet>
      <dgm:spPr/>
      <dgm:t>
        <a:bodyPr/>
        <a:lstStyle/>
        <a:p>
          <a:endParaRPr lang="en-US"/>
        </a:p>
      </dgm:t>
    </dgm:pt>
    <dgm:pt modelId="{84E0AAA6-500C-4A91-B495-B9988B163080}" type="pres">
      <dgm:prSet presAssocID="{45585A33-88FF-462B-BEAE-961EFBE12BA5}" presName="sp" presStyleCnt="0"/>
      <dgm:spPr/>
    </dgm:pt>
    <dgm:pt modelId="{FA9123C2-8E73-4CDF-8BB7-1C7FEB22C609}" type="pres">
      <dgm:prSet presAssocID="{3E4D7D8E-726B-4C35-A707-4A2932E7A80E}" presName="linNode" presStyleCnt="0"/>
      <dgm:spPr/>
    </dgm:pt>
    <dgm:pt modelId="{ED717750-D8D2-461C-A7EB-A17DD1A6F42F}" type="pres">
      <dgm:prSet presAssocID="{3E4D7D8E-726B-4C35-A707-4A2932E7A80E}" presName="parentText" presStyleLbl="node1" presStyleIdx="2" presStyleCnt="6">
        <dgm:presLayoutVars>
          <dgm:chMax val="1"/>
          <dgm:bulletEnabled val="1"/>
        </dgm:presLayoutVars>
      </dgm:prSet>
      <dgm:spPr/>
      <dgm:t>
        <a:bodyPr/>
        <a:lstStyle/>
        <a:p>
          <a:endParaRPr lang="en-US"/>
        </a:p>
      </dgm:t>
    </dgm:pt>
    <dgm:pt modelId="{25A5B591-187C-4A95-A613-642029256CF6}" type="pres">
      <dgm:prSet presAssocID="{A15F6B75-8567-44D5-9000-3D01DCD519CD}" presName="sp" presStyleCnt="0"/>
      <dgm:spPr/>
    </dgm:pt>
    <dgm:pt modelId="{35A4F6E2-F7EC-4DC4-8E16-F31F9AC7DAE5}" type="pres">
      <dgm:prSet presAssocID="{109E25A0-B17B-4539-8DF1-343352F7960F}" presName="linNode" presStyleCnt="0"/>
      <dgm:spPr/>
    </dgm:pt>
    <dgm:pt modelId="{9266A897-9C66-48D2-B1BA-54BF315280A2}" type="pres">
      <dgm:prSet presAssocID="{109E25A0-B17B-4539-8DF1-343352F7960F}" presName="parentText" presStyleLbl="node1" presStyleIdx="3" presStyleCnt="6">
        <dgm:presLayoutVars>
          <dgm:chMax val="1"/>
          <dgm:bulletEnabled val="1"/>
        </dgm:presLayoutVars>
      </dgm:prSet>
      <dgm:spPr/>
      <dgm:t>
        <a:bodyPr/>
        <a:lstStyle/>
        <a:p>
          <a:endParaRPr lang="en-US"/>
        </a:p>
      </dgm:t>
    </dgm:pt>
    <dgm:pt modelId="{D53E6A37-8638-4790-9137-8EBE4EFE0524}" type="pres">
      <dgm:prSet presAssocID="{DAC34168-A82B-4062-8D4D-41268D8BC586}" presName="sp" presStyleCnt="0"/>
      <dgm:spPr/>
    </dgm:pt>
    <dgm:pt modelId="{BC9F6F23-8842-4F83-9D8A-F3348A26F028}" type="pres">
      <dgm:prSet presAssocID="{BB91A6ED-7657-43A7-927E-49317578472B}" presName="linNode" presStyleCnt="0"/>
      <dgm:spPr/>
    </dgm:pt>
    <dgm:pt modelId="{B4F8C90A-D55D-4251-9E36-26342FB527EA}" type="pres">
      <dgm:prSet presAssocID="{BB91A6ED-7657-43A7-927E-49317578472B}" presName="parentText" presStyleLbl="node1" presStyleIdx="4" presStyleCnt="6">
        <dgm:presLayoutVars>
          <dgm:chMax val="1"/>
          <dgm:bulletEnabled val="1"/>
        </dgm:presLayoutVars>
      </dgm:prSet>
      <dgm:spPr/>
      <dgm:t>
        <a:bodyPr/>
        <a:lstStyle/>
        <a:p>
          <a:endParaRPr lang="en-US"/>
        </a:p>
      </dgm:t>
    </dgm:pt>
    <dgm:pt modelId="{4A77C47C-36F0-4257-A57A-B81DFFB96F30}" type="pres">
      <dgm:prSet presAssocID="{B7B2B99D-48B0-4545-A3D2-E76060D50971}" presName="sp" presStyleCnt="0"/>
      <dgm:spPr/>
    </dgm:pt>
    <dgm:pt modelId="{594464FD-3497-450F-9019-698E055885AF}" type="pres">
      <dgm:prSet presAssocID="{FBCB8A84-6728-4199-8F94-F8EF80406AA5}" presName="linNode" presStyleCnt="0"/>
      <dgm:spPr/>
    </dgm:pt>
    <dgm:pt modelId="{084A45DB-FD6A-4F0C-A2B4-71DEA315B0F0}" type="pres">
      <dgm:prSet presAssocID="{FBCB8A84-6728-4199-8F94-F8EF80406AA5}" presName="parentText" presStyleLbl="node1" presStyleIdx="5" presStyleCnt="6">
        <dgm:presLayoutVars>
          <dgm:chMax val="1"/>
          <dgm:bulletEnabled val="1"/>
        </dgm:presLayoutVars>
      </dgm:prSet>
      <dgm:spPr/>
      <dgm:t>
        <a:bodyPr/>
        <a:lstStyle/>
        <a:p>
          <a:endParaRPr lang="en-US"/>
        </a:p>
      </dgm:t>
    </dgm:pt>
  </dgm:ptLst>
  <dgm:cxnLst>
    <dgm:cxn modelId="{A6D13D6A-0D1B-4B47-92E2-61A16B82A628}" srcId="{D22F26B3-C474-4BFF-B9D2-1C4BFEF5EB77}" destId="{265E6150-22E1-4B15-8331-9C89303AA8CC}" srcOrd="0" destOrd="0" parTransId="{B53D1224-1CED-4436-A889-0452FA555E6F}" sibTransId="{B0DBF3B6-C75A-40DC-A54E-F9867C6FF7F1}"/>
    <dgm:cxn modelId="{6000EEBB-E654-46F5-9AA5-90D254F7BC91}" type="presOf" srcId="{BB91A6ED-7657-43A7-927E-49317578472B}" destId="{B4F8C90A-D55D-4251-9E36-26342FB527EA}" srcOrd="0" destOrd="0" presId="urn:microsoft.com/office/officeart/2005/8/layout/vList5"/>
    <dgm:cxn modelId="{5A0A6007-DBB6-41C3-9348-2790DB694D49}" type="presOf" srcId="{109E25A0-B17B-4539-8DF1-343352F7960F}" destId="{9266A897-9C66-48D2-B1BA-54BF315280A2}" srcOrd="0" destOrd="0" presId="urn:microsoft.com/office/officeart/2005/8/layout/vList5"/>
    <dgm:cxn modelId="{148B413D-747B-4619-A66A-41FCA8D31CB2}" srcId="{D22F26B3-C474-4BFF-B9D2-1C4BFEF5EB77}" destId="{BB91A6ED-7657-43A7-927E-49317578472B}" srcOrd="4" destOrd="0" parTransId="{98417401-96C2-447C-A89E-0AD7B12C9E00}" sibTransId="{B7B2B99D-48B0-4545-A3D2-E76060D50971}"/>
    <dgm:cxn modelId="{0D0DF1BF-150E-493A-9582-D8F78B3A9190}" type="presOf" srcId="{265E6150-22E1-4B15-8331-9C89303AA8CC}" destId="{0C7F4FBE-CF7D-4E9C-8C8C-16ED47447193}" srcOrd="0" destOrd="0" presId="urn:microsoft.com/office/officeart/2005/8/layout/vList5"/>
    <dgm:cxn modelId="{CB34D490-FDD8-4B95-87A8-C600B855347A}" srcId="{D22F26B3-C474-4BFF-B9D2-1C4BFEF5EB77}" destId="{109E25A0-B17B-4539-8DF1-343352F7960F}" srcOrd="3" destOrd="0" parTransId="{26E97101-C9FD-4A5E-934A-582BA5778138}" sibTransId="{DAC34168-A82B-4062-8D4D-41268D8BC586}"/>
    <dgm:cxn modelId="{0C2A4BCB-59B5-4D32-BF58-B8A6BA860A7A}" srcId="{D22F26B3-C474-4BFF-B9D2-1C4BFEF5EB77}" destId="{3E4D7D8E-726B-4C35-A707-4A2932E7A80E}" srcOrd="2" destOrd="0" parTransId="{F8B66418-A3C6-4B16-BA5F-A90BEBCD6F76}" sibTransId="{A15F6B75-8567-44D5-9000-3D01DCD519CD}"/>
    <dgm:cxn modelId="{EBA856FF-D039-4DBF-80FB-39B9AA646E05}" srcId="{D22F26B3-C474-4BFF-B9D2-1C4BFEF5EB77}" destId="{1283A0F3-C552-4843-89F3-D808667A815B}" srcOrd="1" destOrd="0" parTransId="{6B91EF74-882D-4985-9FDE-807DC5A78A87}" sibTransId="{45585A33-88FF-462B-BEAE-961EFBE12BA5}"/>
    <dgm:cxn modelId="{8D05630E-CEBE-4213-9ADF-D6BCF167EB66}" srcId="{D22F26B3-C474-4BFF-B9D2-1C4BFEF5EB77}" destId="{FBCB8A84-6728-4199-8F94-F8EF80406AA5}" srcOrd="5" destOrd="0" parTransId="{959F5679-F797-41D8-98FA-60C564F66B84}" sibTransId="{64A75232-A5F9-4D61-858F-C1BB5E68698B}"/>
    <dgm:cxn modelId="{3B592BD3-A809-4D18-9028-E1A03285E524}" type="presOf" srcId="{D22F26B3-C474-4BFF-B9D2-1C4BFEF5EB77}" destId="{634B1250-E9A2-410E-820B-B427DEC88C74}" srcOrd="0" destOrd="0" presId="urn:microsoft.com/office/officeart/2005/8/layout/vList5"/>
    <dgm:cxn modelId="{0A55F87D-79C5-4088-944E-4DDA54FADD6D}" type="presOf" srcId="{1283A0F3-C552-4843-89F3-D808667A815B}" destId="{961E60E2-9A30-4343-9FAB-A291011A0D9D}" srcOrd="0" destOrd="0" presId="urn:microsoft.com/office/officeart/2005/8/layout/vList5"/>
    <dgm:cxn modelId="{0BF7E602-E4C4-403A-BAD8-3E1C60281D5F}" type="presOf" srcId="{FBCB8A84-6728-4199-8F94-F8EF80406AA5}" destId="{084A45DB-FD6A-4F0C-A2B4-71DEA315B0F0}" srcOrd="0" destOrd="0" presId="urn:microsoft.com/office/officeart/2005/8/layout/vList5"/>
    <dgm:cxn modelId="{057DDE50-87FF-478A-B557-266BF0F0B3C3}" type="presOf" srcId="{3E4D7D8E-726B-4C35-A707-4A2932E7A80E}" destId="{ED717750-D8D2-461C-A7EB-A17DD1A6F42F}" srcOrd="0" destOrd="0" presId="urn:microsoft.com/office/officeart/2005/8/layout/vList5"/>
    <dgm:cxn modelId="{577FCCF8-A088-4A6D-9C29-D37DE35CB48F}" type="presParOf" srcId="{634B1250-E9A2-410E-820B-B427DEC88C74}" destId="{5443D3A1-1BDA-4248-AAF7-0A188E5B35A8}" srcOrd="0" destOrd="0" presId="urn:microsoft.com/office/officeart/2005/8/layout/vList5"/>
    <dgm:cxn modelId="{1337C8AF-CC1E-43EB-A40F-00D9AB5851E6}" type="presParOf" srcId="{5443D3A1-1BDA-4248-AAF7-0A188E5B35A8}" destId="{0C7F4FBE-CF7D-4E9C-8C8C-16ED47447193}" srcOrd="0" destOrd="0" presId="urn:microsoft.com/office/officeart/2005/8/layout/vList5"/>
    <dgm:cxn modelId="{12019809-E2C1-4780-82F6-AB02C66FDFC2}" type="presParOf" srcId="{634B1250-E9A2-410E-820B-B427DEC88C74}" destId="{7B210007-67A5-4EF0-8B66-DAF2101BADA9}" srcOrd="1" destOrd="0" presId="urn:microsoft.com/office/officeart/2005/8/layout/vList5"/>
    <dgm:cxn modelId="{0B6CBAE7-8C40-4CC4-9EDA-E58655515ECE}" type="presParOf" srcId="{634B1250-E9A2-410E-820B-B427DEC88C74}" destId="{867E246A-1080-474B-BBF6-9B7413CBAAF9}" srcOrd="2" destOrd="0" presId="urn:microsoft.com/office/officeart/2005/8/layout/vList5"/>
    <dgm:cxn modelId="{DB55F3E9-0F20-4A8C-B1F6-8463C5BF9B74}" type="presParOf" srcId="{867E246A-1080-474B-BBF6-9B7413CBAAF9}" destId="{961E60E2-9A30-4343-9FAB-A291011A0D9D}" srcOrd="0" destOrd="0" presId="urn:microsoft.com/office/officeart/2005/8/layout/vList5"/>
    <dgm:cxn modelId="{572F4CFD-E030-482E-9D7D-08C0618923B0}" type="presParOf" srcId="{634B1250-E9A2-410E-820B-B427DEC88C74}" destId="{84E0AAA6-500C-4A91-B495-B9988B163080}" srcOrd="3" destOrd="0" presId="urn:microsoft.com/office/officeart/2005/8/layout/vList5"/>
    <dgm:cxn modelId="{11FD3953-6093-4EA8-8878-2BA623C93B5B}" type="presParOf" srcId="{634B1250-E9A2-410E-820B-B427DEC88C74}" destId="{FA9123C2-8E73-4CDF-8BB7-1C7FEB22C609}" srcOrd="4" destOrd="0" presId="urn:microsoft.com/office/officeart/2005/8/layout/vList5"/>
    <dgm:cxn modelId="{0F15799F-F6F4-4669-8B99-8A2BB4428126}" type="presParOf" srcId="{FA9123C2-8E73-4CDF-8BB7-1C7FEB22C609}" destId="{ED717750-D8D2-461C-A7EB-A17DD1A6F42F}" srcOrd="0" destOrd="0" presId="urn:microsoft.com/office/officeart/2005/8/layout/vList5"/>
    <dgm:cxn modelId="{1123BB13-4BB3-439C-9F9A-2BCB249F985C}" type="presParOf" srcId="{634B1250-E9A2-410E-820B-B427DEC88C74}" destId="{25A5B591-187C-4A95-A613-642029256CF6}" srcOrd="5" destOrd="0" presId="urn:microsoft.com/office/officeart/2005/8/layout/vList5"/>
    <dgm:cxn modelId="{63E401FA-5B53-4095-AD2F-B8DA1E22DBF4}" type="presParOf" srcId="{634B1250-E9A2-410E-820B-B427DEC88C74}" destId="{35A4F6E2-F7EC-4DC4-8E16-F31F9AC7DAE5}" srcOrd="6" destOrd="0" presId="urn:microsoft.com/office/officeart/2005/8/layout/vList5"/>
    <dgm:cxn modelId="{1FC9A398-11FF-4CDA-9E61-C083CE3D96FB}" type="presParOf" srcId="{35A4F6E2-F7EC-4DC4-8E16-F31F9AC7DAE5}" destId="{9266A897-9C66-48D2-B1BA-54BF315280A2}" srcOrd="0" destOrd="0" presId="urn:microsoft.com/office/officeart/2005/8/layout/vList5"/>
    <dgm:cxn modelId="{72BC985B-4A50-43AD-AA65-01891C3D1BA5}" type="presParOf" srcId="{634B1250-E9A2-410E-820B-B427DEC88C74}" destId="{D53E6A37-8638-4790-9137-8EBE4EFE0524}" srcOrd="7" destOrd="0" presId="urn:microsoft.com/office/officeart/2005/8/layout/vList5"/>
    <dgm:cxn modelId="{22854EFC-59FD-4F5E-8BD3-7155AE6FFA70}" type="presParOf" srcId="{634B1250-E9A2-410E-820B-B427DEC88C74}" destId="{BC9F6F23-8842-4F83-9D8A-F3348A26F028}" srcOrd="8" destOrd="0" presId="urn:microsoft.com/office/officeart/2005/8/layout/vList5"/>
    <dgm:cxn modelId="{9C0899A4-9FE8-455A-B5EA-741F408158BA}" type="presParOf" srcId="{BC9F6F23-8842-4F83-9D8A-F3348A26F028}" destId="{B4F8C90A-D55D-4251-9E36-26342FB527EA}" srcOrd="0" destOrd="0" presId="urn:microsoft.com/office/officeart/2005/8/layout/vList5"/>
    <dgm:cxn modelId="{768FDF86-58FE-47EE-9761-9DB56FE835E0}" type="presParOf" srcId="{634B1250-E9A2-410E-820B-B427DEC88C74}" destId="{4A77C47C-36F0-4257-A57A-B81DFFB96F30}" srcOrd="9" destOrd="0" presId="urn:microsoft.com/office/officeart/2005/8/layout/vList5"/>
    <dgm:cxn modelId="{B23D83E3-AD81-4207-9AB3-88E6F14BEAA5}" type="presParOf" srcId="{634B1250-E9A2-410E-820B-B427DEC88C74}" destId="{594464FD-3497-450F-9019-698E055885AF}" srcOrd="10" destOrd="0" presId="urn:microsoft.com/office/officeart/2005/8/layout/vList5"/>
    <dgm:cxn modelId="{51AB03BD-A405-420A-8702-900F7DA3333A}" type="presParOf" srcId="{594464FD-3497-450F-9019-698E055885AF}" destId="{084A45DB-FD6A-4F0C-A2B4-71DEA315B0F0}"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ea typeface="+mn-ea"/>
                <a:cs typeface="+mn-cs"/>
              </a:defRPr>
            </a:lvl1pPr>
          </a:lstStyle>
          <a:p>
            <a:pPr>
              <a:defRPr/>
            </a:pPr>
            <a:fld id="{E8FFABC3-EDE9-4A55-B2E9-359B46C3FCD0}" type="datetimeFigureOut">
              <a:rPr lang="en-US"/>
              <a:pPr>
                <a:defRPr/>
              </a:pPr>
              <a:t>1/22/13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mn-ea"/>
                <a:cs typeface="+mn-cs"/>
              </a:defRPr>
            </a:lvl1pPr>
          </a:lstStyle>
          <a:p>
            <a:pPr>
              <a:defRPr/>
            </a:pPr>
            <a:fld id="{A1C43B64-688F-4BE7-818E-02C3337F04C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5364"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mn-ea"/>
                <a:cs typeface="+mn-cs"/>
              </a:defRPr>
            </a:lvl1pPr>
          </a:lstStyle>
          <a:p>
            <a:pPr>
              <a:defRPr/>
            </a:pPr>
            <a:fld id="{088E4DB2-9E8C-44E9-98AD-6FD7D6ECDB1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p:spPr>
        <p:txBody>
          <a:bodyPr/>
          <a:lstStyle/>
          <a:p>
            <a:endParaRPr lang="en-US" smtClean="0">
              <a:latin typeface="Arial" pitchFamily="84" charset="0"/>
            </a:endParaRPr>
          </a:p>
        </p:txBody>
      </p:sp>
      <p:sp>
        <p:nvSpPr>
          <p:cNvPr id="18435" name="Slide Number Placeholder 3"/>
          <p:cNvSpPr>
            <a:spLocks noGrp="1"/>
          </p:cNvSpPr>
          <p:nvPr>
            <p:ph type="sldNum" sz="quarter" idx="5"/>
          </p:nvPr>
        </p:nvSpPr>
        <p:spPr>
          <a:noFill/>
        </p:spPr>
        <p:txBody>
          <a:bodyPr/>
          <a:lstStyle/>
          <a:p>
            <a:fld id="{4142B020-FA62-41AB-BA5E-CD9F56A192A3}" type="slidenum">
              <a:rPr lang="en-US" smtClean="0">
                <a:latin typeface="Arial" pitchFamily="84" charset="0"/>
                <a:ea typeface="ＭＳ Ｐゴシック" pitchFamily="84" charset="-128"/>
                <a:cs typeface="ＭＳ Ｐゴシック" pitchFamily="84" charset="-128"/>
              </a:rPr>
              <a:pPr/>
              <a:t>1</a:t>
            </a:fld>
            <a:endParaRPr lang="en-US"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p:spPr>
        <p:txBody>
          <a:bodyPr/>
          <a:lstStyle/>
          <a:p>
            <a:endParaRPr lang="en-US" smtClean="0">
              <a:latin typeface="Arial" pitchFamily="84" charset="0"/>
            </a:endParaRPr>
          </a:p>
        </p:txBody>
      </p:sp>
      <p:sp>
        <p:nvSpPr>
          <p:cNvPr id="63491" name="Slide Number Placeholder 3"/>
          <p:cNvSpPr>
            <a:spLocks noGrp="1"/>
          </p:cNvSpPr>
          <p:nvPr>
            <p:ph type="sldNum" sz="quarter" idx="5"/>
          </p:nvPr>
        </p:nvSpPr>
        <p:spPr>
          <a:noFill/>
        </p:spPr>
        <p:txBody>
          <a:bodyPr/>
          <a:lstStyle/>
          <a:p>
            <a:fld id="{0E13504A-86FA-4D0D-8414-75569C62CC1B}" type="slidenum">
              <a:rPr lang="en-US" smtClean="0">
                <a:latin typeface="Arial" pitchFamily="84" charset="0"/>
                <a:ea typeface="ＭＳ Ｐゴシック" pitchFamily="84" charset="-128"/>
                <a:cs typeface="ＭＳ Ｐゴシック" pitchFamily="84" charset="-128"/>
              </a:rPr>
              <a:pPr/>
              <a:t>36</a:t>
            </a:fld>
            <a:endParaRPr lang="en-US"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p:spPr>
        <p:txBody>
          <a:bodyPr/>
          <a:lstStyle/>
          <a:p>
            <a:endParaRPr lang="en-US" smtClean="0">
              <a:latin typeface="Arial" pitchFamily="84" charset="0"/>
            </a:endParaRPr>
          </a:p>
        </p:txBody>
      </p:sp>
      <p:sp>
        <p:nvSpPr>
          <p:cNvPr id="66563" name="Slide Number Placeholder 3"/>
          <p:cNvSpPr>
            <a:spLocks noGrp="1"/>
          </p:cNvSpPr>
          <p:nvPr>
            <p:ph type="sldNum" sz="quarter" idx="5"/>
          </p:nvPr>
        </p:nvSpPr>
        <p:spPr>
          <a:noFill/>
        </p:spPr>
        <p:txBody>
          <a:bodyPr/>
          <a:lstStyle/>
          <a:p>
            <a:fld id="{00FC0D38-7B76-431A-8913-4F96B574A3DC}" type="slidenum">
              <a:rPr lang="en-US" smtClean="0">
                <a:latin typeface="Arial" pitchFamily="84" charset="0"/>
                <a:ea typeface="ＭＳ Ｐゴシック" pitchFamily="84" charset="-128"/>
                <a:cs typeface="ＭＳ Ｐゴシック" pitchFamily="84" charset="-128"/>
              </a:rPr>
              <a:pPr/>
              <a:t>38</a:t>
            </a:fld>
            <a:endParaRPr lang="en-US"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6DA87FBB-A289-4C90-81CD-FB75601012A8}" type="slidenum">
              <a:rPr lang="en-US" smtClean="0">
                <a:latin typeface="Arial" pitchFamily="84" charset="0"/>
                <a:ea typeface="ＭＳ Ｐゴシック" pitchFamily="84" charset="-128"/>
                <a:cs typeface="ＭＳ Ｐゴシック" pitchFamily="84" charset="-128"/>
              </a:rPr>
              <a:pPr/>
              <a:t>44</a:t>
            </a:fld>
            <a:endParaRPr lang="en-US" smtClean="0">
              <a:latin typeface="Arial" pitchFamily="84" charset="0"/>
              <a:ea typeface="ＭＳ Ｐゴシック" pitchFamily="84" charset="-128"/>
              <a:cs typeface="ＭＳ Ｐゴシック" pitchFamily="84" charset="-128"/>
            </a:endParaRPr>
          </a:p>
        </p:txBody>
      </p:sp>
      <p:sp>
        <p:nvSpPr>
          <p:cNvPr id="73730" name="Rectangle 2"/>
          <p:cNvSpPr>
            <a:spLocks noGrp="1" noRot="1" noChangeArrowheads="1" noTextEdit="1"/>
          </p:cNvSpPr>
          <p:nvPr>
            <p:ph type="sldImg"/>
          </p:nvPr>
        </p:nvSpPr>
        <p:spPr>
          <a:ln/>
        </p:spPr>
      </p:sp>
      <p:sp>
        <p:nvSpPr>
          <p:cNvPr id="73731" name="Rectangle 3"/>
          <p:cNvSpPr>
            <a:spLocks noGrp="1" noChangeArrowheads="1"/>
          </p:cNvSpPr>
          <p:nvPr>
            <p:ph type="body" idx="1"/>
          </p:nvPr>
        </p:nvSpPr>
        <p:spPr>
          <a:xfrm>
            <a:off x="684213" y="4341813"/>
            <a:ext cx="5489575" cy="4116387"/>
          </a:xfrm>
          <a:noFill/>
          <a:ln/>
        </p:spPr>
        <p:txBody>
          <a:bodyPr/>
          <a:lstStyle/>
          <a:p>
            <a:pPr eaLnBrk="1" hangingPunct="1"/>
            <a:endParaRPr lang="en-US" smtClean="0">
              <a:latin typeface="Arial" pitchFamily="8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393DDE6F-576C-4026-B003-98CC1EEAF708}" type="slidenum">
              <a:rPr lang="en-US" smtClean="0">
                <a:latin typeface="Arial" pitchFamily="84" charset="0"/>
                <a:ea typeface="ＭＳ Ｐゴシック" pitchFamily="84" charset="-128"/>
                <a:cs typeface="ＭＳ Ｐゴシック" pitchFamily="84" charset="-128"/>
              </a:rPr>
              <a:pPr/>
              <a:t>45</a:t>
            </a:fld>
            <a:endParaRPr lang="en-US" smtClean="0">
              <a:latin typeface="Arial" pitchFamily="84" charset="0"/>
              <a:ea typeface="ＭＳ Ｐゴシック" pitchFamily="84" charset="-128"/>
              <a:cs typeface="ＭＳ Ｐゴシック" pitchFamily="84" charset="-128"/>
            </a:endParaRPr>
          </a:p>
        </p:txBody>
      </p:sp>
      <p:sp>
        <p:nvSpPr>
          <p:cNvPr id="75778" name="Rectangle 2"/>
          <p:cNvSpPr>
            <a:spLocks noGrp="1" noRot="1" noChangeArrowheads="1" noTextEdit="1"/>
          </p:cNvSpPr>
          <p:nvPr>
            <p:ph type="sldImg"/>
          </p:nvPr>
        </p:nvSpPr>
        <p:spPr>
          <a:ln/>
        </p:spPr>
      </p:sp>
      <p:sp>
        <p:nvSpPr>
          <p:cNvPr id="75779" name="Rectangle 3"/>
          <p:cNvSpPr>
            <a:spLocks noGrp="1" noChangeArrowheads="1"/>
          </p:cNvSpPr>
          <p:nvPr>
            <p:ph type="body" idx="1"/>
          </p:nvPr>
        </p:nvSpPr>
        <p:spPr>
          <a:xfrm>
            <a:off x="684213" y="4341813"/>
            <a:ext cx="5489575" cy="4116387"/>
          </a:xfrm>
          <a:noFill/>
          <a:ln/>
        </p:spPr>
        <p:txBody>
          <a:bodyPr/>
          <a:lstStyle/>
          <a:p>
            <a:pPr eaLnBrk="1" hangingPunct="1"/>
            <a:endParaRPr lang="en-US" smtClean="0">
              <a:latin typeface="Arial" pitchFamily="8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endParaRPr lang="en-US" smtClean="0">
              <a:latin typeface="Arial" pitchFamily="84" charset="0"/>
            </a:endParaRPr>
          </a:p>
        </p:txBody>
      </p:sp>
      <p:sp>
        <p:nvSpPr>
          <p:cNvPr id="20483" name="Slide Number Placeholder 3"/>
          <p:cNvSpPr>
            <a:spLocks noGrp="1"/>
          </p:cNvSpPr>
          <p:nvPr>
            <p:ph type="sldNum" sz="quarter" idx="5"/>
          </p:nvPr>
        </p:nvSpPr>
        <p:spPr>
          <a:noFill/>
        </p:spPr>
        <p:txBody>
          <a:bodyPr/>
          <a:lstStyle/>
          <a:p>
            <a:fld id="{59420C43-2B62-4853-9BDD-85B8587AB017}" type="slidenum">
              <a:rPr lang="en-US" smtClean="0">
                <a:latin typeface="Arial" pitchFamily="84" charset="0"/>
                <a:ea typeface="ＭＳ Ｐゴシック" pitchFamily="84" charset="-128"/>
                <a:cs typeface="ＭＳ Ｐゴシック" pitchFamily="84" charset="-128"/>
              </a:rPr>
              <a:pPr/>
              <a:t>2</a:t>
            </a:fld>
            <a:endParaRPr lang="en-US"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696F10D4-0204-4474-A7DA-56247A2FC5AD}" type="slidenum">
              <a:rPr lang="en-US" smtClean="0">
                <a:latin typeface="Arial" pitchFamily="84" charset="0"/>
                <a:ea typeface="ＭＳ Ｐゴシック" pitchFamily="84" charset="-128"/>
                <a:cs typeface="ＭＳ Ｐゴシック" pitchFamily="84" charset="-128"/>
              </a:rPr>
              <a:pPr/>
              <a:t>6</a:t>
            </a:fld>
            <a:endParaRPr lang="en-US" smtClean="0">
              <a:latin typeface="Arial" pitchFamily="84" charset="0"/>
              <a:ea typeface="ＭＳ Ｐゴシック" pitchFamily="84" charset="-128"/>
              <a:cs typeface="ＭＳ Ｐゴシック" pitchFamily="84" charset="-128"/>
            </a:endParaRPr>
          </a:p>
        </p:txBody>
      </p:sp>
      <p:sp>
        <p:nvSpPr>
          <p:cNvPr id="25602" name="Rectangle 2"/>
          <p:cNvSpPr>
            <a:spLocks noGrp="1" noRo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r>
              <a:rPr lang="en-US" smtClean="0">
                <a:latin typeface="Arial" pitchFamily="84" charset="0"/>
              </a:rPr>
              <a:t>Direct cost are determined by the institution so they can vary from college to college. Indirect cost are expenses students can and will incur but can vary per student. An example for ways to adjust book expenses would be to purchase online or borrow from the library.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F8FC13D7-317C-4D98-AFD7-717D159EC6E1}" type="slidenum">
              <a:rPr lang="en-US" smtClean="0">
                <a:latin typeface="Arial" pitchFamily="84" charset="0"/>
                <a:ea typeface="ＭＳ Ｐゴシック" pitchFamily="84" charset="-128"/>
                <a:cs typeface="ＭＳ Ｐゴシック" pitchFamily="84" charset="-128"/>
              </a:rPr>
              <a:pPr/>
              <a:t>13</a:t>
            </a:fld>
            <a:endParaRPr lang="en-US" smtClean="0">
              <a:latin typeface="Arial" pitchFamily="84" charset="0"/>
              <a:ea typeface="ＭＳ Ｐゴシック" pitchFamily="84" charset="-128"/>
              <a:cs typeface="ＭＳ Ｐゴシック" pitchFamily="84" charset="-128"/>
            </a:endParaRPr>
          </a:p>
        </p:txBody>
      </p:sp>
      <p:sp>
        <p:nvSpPr>
          <p:cNvPr id="33794" name="Rectangle 2"/>
          <p:cNvSpPr>
            <a:spLocks noGrp="1" noRo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r>
              <a:rPr lang="en-US" smtClean="0">
                <a:latin typeface="Arial" pitchFamily="84" charset="0"/>
              </a:rPr>
              <a:t>Grants, some scholarships, work-study and a subsidized federal loan are need based. An un-subsidized loan is not need based and student can receive one as long as there is a financial need and the FAFSA has been completed.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endParaRPr lang="en-US" smtClean="0">
              <a:latin typeface="Arial" pitchFamily="84" charset="0"/>
            </a:endParaRPr>
          </a:p>
        </p:txBody>
      </p:sp>
      <p:sp>
        <p:nvSpPr>
          <p:cNvPr id="37891" name="Slide Number Placeholder 3"/>
          <p:cNvSpPr>
            <a:spLocks noGrp="1"/>
          </p:cNvSpPr>
          <p:nvPr>
            <p:ph type="sldNum" sz="quarter" idx="5"/>
          </p:nvPr>
        </p:nvSpPr>
        <p:spPr>
          <a:noFill/>
        </p:spPr>
        <p:txBody>
          <a:bodyPr/>
          <a:lstStyle/>
          <a:p>
            <a:fld id="{689C0E68-DE3C-4A3E-B30C-B993269DC509}" type="slidenum">
              <a:rPr lang="en-US" smtClean="0">
                <a:latin typeface="Arial" pitchFamily="84" charset="0"/>
                <a:ea typeface="ＭＳ Ｐゴシック" pitchFamily="84" charset="-128"/>
                <a:cs typeface="ＭＳ Ｐゴシック" pitchFamily="84" charset="-128"/>
              </a:rPr>
              <a:pPr/>
              <a:t>16</a:t>
            </a:fld>
            <a:endParaRPr lang="en-US"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661199C7-1280-4874-9C82-FEE46395F484}" type="slidenum">
              <a:rPr lang="en-US" smtClean="0">
                <a:latin typeface="Arial" pitchFamily="84" charset="0"/>
                <a:ea typeface="ＭＳ Ｐゴシック" pitchFamily="84" charset="-128"/>
                <a:cs typeface="ＭＳ Ｐゴシック" pitchFamily="84" charset="-128"/>
              </a:rPr>
              <a:pPr/>
              <a:t>25</a:t>
            </a:fld>
            <a:endParaRPr lang="en-US" smtClean="0">
              <a:latin typeface="Arial" pitchFamily="84" charset="0"/>
              <a:ea typeface="ＭＳ Ｐゴシック" pitchFamily="84" charset="-128"/>
              <a:cs typeface="ＭＳ Ｐゴシック" pitchFamily="84" charset="-128"/>
            </a:endParaRPr>
          </a:p>
        </p:txBody>
      </p:sp>
      <p:sp>
        <p:nvSpPr>
          <p:cNvPr id="48130" name="Rectangle 2"/>
          <p:cNvSpPr>
            <a:spLocks noGrp="1" noRo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r>
              <a:rPr lang="en-US" smtClean="0">
                <a:latin typeface="Arial" pitchFamily="84" charset="0"/>
              </a:rPr>
              <a:t>The types of financial aid available are from these sources.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A7A1D521-E893-4301-BAE4-47810E66F670}" type="slidenum">
              <a:rPr lang="en-US" smtClean="0">
                <a:latin typeface="Arial" pitchFamily="84" charset="0"/>
                <a:ea typeface="ＭＳ Ｐゴシック" pitchFamily="84" charset="-128"/>
                <a:cs typeface="ＭＳ Ｐゴシック" pitchFamily="84" charset="-128"/>
              </a:rPr>
              <a:pPr/>
              <a:t>26</a:t>
            </a:fld>
            <a:endParaRPr lang="en-US" smtClean="0">
              <a:latin typeface="Arial" pitchFamily="84" charset="0"/>
              <a:ea typeface="ＭＳ Ｐゴシック" pitchFamily="84" charset="-128"/>
              <a:cs typeface="ＭＳ Ｐゴシック" pitchFamily="84" charset="-128"/>
            </a:endParaRPr>
          </a:p>
        </p:txBody>
      </p:sp>
      <p:sp>
        <p:nvSpPr>
          <p:cNvPr id="50178" name="Rectangle 2"/>
          <p:cNvSpPr>
            <a:spLocks noGrp="1" noRo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r>
              <a:rPr lang="en-US" smtClean="0">
                <a:latin typeface="Arial" pitchFamily="84" charset="0"/>
              </a:rPr>
              <a:t>Common Federal Aid Programs a student can receive depending on their EFC and financial need.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p:spPr>
        <p:txBody>
          <a:bodyPr/>
          <a:lstStyle/>
          <a:p>
            <a:endParaRPr lang="en-US" smtClean="0">
              <a:latin typeface="Arial" pitchFamily="84" charset="0"/>
            </a:endParaRPr>
          </a:p>
        </p:txBody>
      </p:sp>
      <p:sp>
        <p:nvSpPr>
          <p:cNvPr id="56323" name="Slide Number Placeholder 3"/>
          <p:cNvSpPr>
            <a:spLocks noGrp="1"/>
          </p:cNvSpPr>
          <p:nvPr>
            <p:ph type="sldNum" sz="quarter" idx="5"/>
          </p:nvPr>
        </p:nvSpPr>
        <p:spPr>
          <a:noFill/>
        </p:spPr>
        <p:txBody>
          <a:bodyPr/>
          <a:lstStyle/>
          <a:p>
            <a:fld id="{90886DC7-5D3A-4BBE-859B-BD08C819E372}" type="slidenum">
              <a:rPr lang="en-US" smtClean="0">
                <a:latin typeface="Arial" pitchFamily="84" charset="0"/>
                <a:ea typeface="ＭＳ Ｐゴシック" pitchFamily="84" charset="-128"/>
                <a:cs typeface="ＭＳ Ｐゴシック" pitchFamily="84" charset="-128"/>
              </a:rPr>
              <a:pPr/>
              <a:t>31</a:t>
            </a:fld>
            <a:endParaRPr lang="en-US"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p:spPr>
        <p:txBody>
          <a:bodyPr/>
          <a:lstStyle/>
          <a:p>
            <a:endParaRPr lang="en-US" smtClean="0">
              <a:latin typeface="Arial" pitchFamily="84" charset="0"/>
            </a:endParaRPr>
          </a:p>
        </p:txBody>
      </p:sp>
      <p:sp>
        <p:nvSpPr>
          <p:cNvPr id="61443" name="Slide Number Placeholder 3"/>
          <p:cNvSpPr>
            <a:spLocks noGrp="1"/>
          </p:cNvSpPr>
          <p:nvPr>
            <p:ph type="sldNum" sz="quarter" idx="5"/>
          </p:nvPr>
        </p:nvSpPr>
        <p:spPr>
          <a:noFill/>
        </p:spPr>
        <p:txBody>
          <a:bodyPr/>
          <a:lstStyle/>
          <a:p>
            <a:fld id="{8CE06184-CC83-4F9C-AA7A-82C2017C4C21}" type="slidenum">
              <a:rPr lang="en-US" smtClean="0">
                <a:latin typeface="Arial" pitchFamily="84" charset="0"/>
                <a:ea typeface="ＭＳ Ｐゴシック" pitchFamily="84" charset="-128"/>
                <a:cs typeface="ＭＳ Ｐゴシック" pitchFamily="84" charset="-128"/>
              </a:rPr>
              <a:pPr/>
              <a:t>35</a:t>
            </a:fld>
            <a:endParaRPr lang="en-US"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2" descr="slide_bkgd"/>
          <p:cNvPicPr>
            <a:picLocks noChangeAspect="1" noChangeArrowheads="1"/>
          </p:cNvPicPr>
          <p:nvPr/>
        </p:nvPicPr>
        <p:blipFill>
          <a:blip r:embed="rId2"/>
          <a:srcRect/>
          <a:stretch>
            <a:fillRect/>
          </a:stretch>
        </p:blipFill>
        <p:spPr bwMode="auto">
          <a:xfrm>
            <a:off x="0" y="0"/>
            <a:ext cx="9144000" cy="6527800"/>
          </a:xfrm>
          <a:prstGeom prst="rect">
            <a:avLst/>
          </a:prstGeom>
          <a:noFill/>
          <a:ln w="9525">
            <a:noFill/>
            <a:miter lim="800000"/>
            <a:headEnd/>
            <a:tailEnd/>
          </a:ln>
        </p:spPr>
      </p:pic>
      <p:pic>
        <p:nvPicPr>
          <p:cNvPr id="5" name="Picture 8" descr="slide_bkgd"/>
          <p:cNvPicPr>
            <a:picLocks noChangeAspect="1" noChangeArrowheads="1"/>
          </p:cNvPicPr>
          <p:nvPr/>
        </p:nvPicPr>
        <p:blipFill>
          <a:blip r:embed="rId2"/>
          <a:srcRect b="5951"/>
          <a:stretch>
            <a:fillRect/>
          </a:stretch>
        </p:blipFill>
        <p:spPr bwMode="auto">
          <a:xfrm rot="10800000">
            <a:off x="838200" y="1600200"/>
            <a:ext cx="7391400" cy="3683000"/>
          </a:xfrm>
          <a:prstGeom prst="rect">
            <a:avLst/>
          </a:prstGeom>
          <a:noFill/>
          <a:ln w="9525">
            <a:noFill/>
            <a:miter lim="800000"/>
            <a:headEnd/>
            <a:tailEnd/>
          </a:ln>
        </p:spPr>
      </p:pic>
      <p:sp>
        <p:nvSpPr>
          <p:cNvPr id="6" name="Line 3"/>
          <p:cNvSpPr>
            <a:spLocks noChangeShapeType="1"/>
          </p:cNvSpPr>
          <p:nvPr/>
        </p:nvSpPr>
        <p:spPr bwMode="auto">
          <a:xfrm>
            <a:off x="0" y="1143000"/>
            <a:ext cx="9144000" cy="0"/>
          </a:xfrm>
          <a:prstGeom prst="line">
            <a:avLst/>
          </a:prstGeom>
          <a:noFill/>
          <a:ln w="76200">
            <a:solidFill>
              <a:schemeClr val="accent2"/>
            </a:solidFill>
            <a:round/>
            <a:headEnd/>
            <a:tailEnd/>
          </a:ln>
        </p:spPr>
        <p:txBody>
          <a:bodyPr/>
          <a:lstStyle/>
          <a:p>
            <a:pPr>
              <a:defRPr/>
            </a:pPr>
            <a:endParaRPr lang="en-US" sz="1800">
              <a:latin typeface="Arial" charset="0"/>
              <a:ea typeface="+mn-ea"/>
              <a:cs typeface="+mn-cs"/>
            </a:endParaRPr>
          </a:p>
        </p:txBody>
      </p:sp>
      <p:sp>
        <p:nvSpPr>
          <p:cNvPr id="7174" name="Rectangle 6"/>
          <p:cNvSpPr>
            <a:spLocks noGrp="1" noChangeArrowheads="1"/>
          </p:cNvSpPr>
          <p:nvPr>
            <p:ph type="ctrTitle" sz="quarter"/>
          </p:nvPr>
        </p:nvSpPr>
        <p:spPr>
          <a:xfrm>
            <a:off x="914400" y="1752600"/>
            <a:ext cx="7315200" cy="2209800"/>
          </a:xfrm>
        </p:spPr>
        <p:txBody>
          <a:bodyPr/>
          <a:lstStyle>
            <a:lvl1pPr>
              <a:defRPr sz="4400"/>
            </a:lvl1pPr>
          </a:lstStyle>
          <a:p>
            <a:r>
              <a:rPr lang="en-US"/>
              <a:t>Click to edit </a:t>
            </a:r>
            <a:br>
              <a:rPr lang="en-US"/>
            </a:br>
            <a:r>
              <a:rPr lang="en-US"/>
              <a:t>Master title style</a:t>
            </a:r>
          </a:p>
        </p:txBody>
      </p:sp>
      <p:sp>
        <p:nvSpPr>
          <p:cNvPr id="7175" name="Rectangle 7"/>
          <p:cNvSpPr>
            <a:spLocks noGrp="1" noChangeArrowheads="1"/>
          </p:cNvSpPr>
          <p:nvPr>
            <p:ph type="subTitle" sz="quarter" idx="1"/>
          </p:nvPr>
        </p:nvSpPr>
        <p:spPr>
          <a:xfrm>
            <a:off x="914400" y="381000"/>
            <a:ext cx="7315200" cy="685800"/>
          </a:xfrm>
        </p:spPr>
        <p:txBody>
          <a:bodyPr/>
          <a:lstStyle>
            <a:lvl1pPr marL="0" indent="0" algn="ctr">
              <a:buFontTx/>
              <a:buNone/>
              <a:defRPr sz="2400"/>
            </a:lvl1pPr>
          </a:lstStyle>
          <a:p>
            <a:r>
              <a:rPr lang="en-US"/>
              <a:t>Click to edit Master subtitle style</a:t>
            </a:r>
          </a:p>
        </p:txBody>
      </p:sp>
      <p:sp>
        <p:nvSpPr>
          <p:cNvPr id="7" name="Rectangle 4"/>
          <p:cNvSpPr>
            <a:spLocks noGrp="1" noChangeArrowheads="1"/>
          </p:cNvSpPr>
          <p:nvPr>
            <p:ph type="sldNum" sz="quarter" idx="10"/>
          </p:nvPr>
        </p:nvSpPr>
        <p:spPr/>
        <p:txBody>
          <a:bodyPr/>
          <a:lstStyle>
            <a:lvl1pPr>
              <a:defRPr/>
            </a:lvl1pPr>
          </a:lstStyle>
          <a:p>
            <a:pPr>
              <a:defRPr/>
            </a:pPr>
            <a:fld id="{FE1F994A-4FDF-4154-949E-C10AF363EFE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A7ED3EE-C6EF-422A-B612-0720E41BC4D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34D60DC-68CD-4C4E-B3EC-6C0F5406E6D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A1B285D5-56FE-419C-B548-4DEF443393A1}"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2047AEA-04B0-472E-A747-B9F2C47E029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8165D0F-E048-44B7-BDC9-9588FE121D3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73AE2F3-EAD2-4294-B9B9-94775DEE983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43CEA2F-EA13-4893-88D6-D283DD67433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95C35B9-A2A7-4C46-9927-13A742DC123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7A4E8BC4-8276-4B18-B1E3-A970F2D4F17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8B1DF41-4717-490F-BEA8-41D5D3024DB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4A3FD1E-8CCC-4F85-A57B-92C036C2C2F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5FD37CA-9A38-40A7-A0F1-9921A1368FC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1.wmf"/><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26" name="Picture 7" descr="slide_bkgd"/>
          <p:cNvPicPr>
            <a:picLocks noChangeAspect="1" noChangeArrowheads="1"/>
          </p:cNvPicPr>
          <p:nvPr/>
        </p:nvPicPr>
        <p:blipFill>
          <a:blip r:embed="rId15"/>
          <a:srcRect/>
          <a:stretch>
            <a:fillRect/>
          </a:stretch>
        </p:blipFill>
        <p:spPr bwMode="auto">
          <a:xfrm>
            <a:off x="0" y="0"/>
            <a:ext cx="9144000" cy="6527800"/>
          </a:xfrm>
          <a:prstGeom prst="rect">
            <a:avLst/>
          </a:prstGeom>
          <a:noFill/>
          <a:ln w="9525">
            <a:noFill/>
            <a:miter lim="800000"/>
            <a:headEnd/>
            <a:tailEnd/>
          </a:ln>
        </p:spPr>
      </p:pic>
      <p:sp>
        <p:nvSpPr>
          <p:cNvPr id="1027" name="Line 16"/>
          <p:cNvSpPr>
            <a:spLocks noChangeShapeType="1"/>
          </p:cNvSpPr>
          <p:nvPr/>
        </p:nvSpPr>
        <p:spPr bwMode="auto">
          <a:xfrm>
            <a:off x="0" y="1143000"/>
            <a:ext cx="9144000" cy="0"/>
          </a:xfrm>
          <a:prstGeom prst="line">
            <a:avLst/>
          </a:prstGeom>
          <a:noFill/>
          <a:ln w="76200">
            <a:solidFill>
              <a:schemeClr val="accent2"/>
            </a:solidFill>
            <a:round/>
            <a:headEnd/>
            <a:tailEnd/>
          </a:ln>
        </p:spPr>
        <p:txBody>
          <a:bodyPr/>
          <a:lstStyle/>
          <a:p>
            <a:pPr>
              <a:defRPr/>
            </a:pPr>
            <a:endParaRPr lang="en-US" sz="1800">
              <a:latin typeface="Arial" charset="0"/>
              <a:ea typeface="+mn-ea"/>
              <a:cs typeface="+mn-cs"/>
            </a:endParaRPr>
          </a:p>
        </p:txBody>
      </p:sp>
      <p:sp>
        <p:nvSpPr>
          <p:cNvPr id="1030" name="Rectangle 6"/>
          <p:cNvSpPr>
            <a:spLocks noGrp="1" noChangeArrowheads="1"/>
          </p:cNvSpPr>
          <p:nvPr>
            <p:ph type="sldNum" sz="quarter" idx="4"/>
          </p:nvPr>
        </p:nvSpPr>
        <p:spPr bwMode="auto">
          <a:xfrm>
            <a:off x="3505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fld id="{6438C5A2-772C-4706-B0D7-DCCC2A0A0B53}" type="slidenum">
              <a:rPr lang="en-US"/>
              <a:pPr>
                <a:defRPr/>
              </a:pPr>
              <a:t>‹#›</a:t>
            </a:fld>
            <a:endParaRPr lang="en-US" dirty="0"/>
          </a:p>
        </p:txBody>
      </p:sp>
      <p:sp>
        <p:nvSpPr>
          <p:cNvPr id="1029" name="Rectangle 18"/>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9"/>
          <p:cNvSpPr>
            <a:spLocks noGrp="1" noChangeArrowheads="1"/>
          </p:cNvSpPr>
          <p:nvPr>
            <p:ph type="title"/>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Lst>
  <p:txStyles>
    <p:titleStyle>
      <a:lvl1pPr algn="ctr" rtl="0" eaLnBrk="0" fontAlgn="base" hangingPunct="0">
        <a:spcBef>
          <a:spcPct val="0"/>
        </a:spcBef>
        <a:spcAft>
          <a:spcPct val="0"/>
        </a:spcAft>
        <a:defRPr sz="3200" b="1">
          <a:solidFill>
            <a:schemeClr val="accent2"/>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3200" b="1">
          <a:solidFill>
            <a:schemeClr val="accent2"/>
          </a:solidFill>
          <a:latin typeface="Arial" charset="0"/>
          <a:ea typeface="ＭＳ Ｐゴシック" pitchFamily="84" charset="-128"/>
          <a:cs typeface="ＭＳ Ｐゴシック" pitchFamily="84" charset="-128"/>
        </a:defRPr>
      </a:lvl2pPr>
      <a:lvl3pPr algn="ctr" rtl="0" eaLnBrk="0" fontAlgn="base" hangingPunct="0">
        <a:spcBef>
          <a:spcPct val="0"/>
        </a:spcBef>
        <a:spcAft>
          <a:spcPct val="0"/>
        </a:spcAft>
        <a:defRPr sz="3200" b="1">
          <a:solidFill>
            <a:schemeClr val="accent2"/>
          </a:solidFill>
          <a:latin typeface="Arial" charset="0"/>
          <a:ea typeface="ＭＳ Ｐゴシック" pitchFamily="84" charset="-128"/>
          <a:cs typeface="ＭＳ Ｐゴシック" pitchFamily="84" charset="-128"/>
        </a:defRPr>
      </a:lvl3pPr>
      <a:lvl4pPr algn="ctr" rtl="0" eaLnBrk="0" fontAlgn="base" hangingPunct="0">
        <a:spcBef>
          <a:spcPct val="0"/>
        </a:spcBef>
        <a:spcAft>
          <a:spcPct val="0"/>
        </a:spcAft>
        <a:defRPr sz="3200" b="1">
          <a:solidFill>
            <a:schemeClr val="accent2"/>
          </a:solidFill>
          <a:latin typeface="Arial" charset="0"/>
          <a:ea typeface="ＭＳ Ｐゴシック" pitchFamily="84" charset="-128"/>
          <a:cs typeface="ＭＳ Ｐゴシック" pitchFamily="84" charset="-128"/>
        </a:defRPr>
      </a:lvl4pPr>
      <a:lvl5pPr algn="ctr" rtl="0" eaLnBrk="0" fontAlgn="base" hangingPunct="0">
        <a:spcBef>
          <a:spcPct val="0"/>
        </a:spcBef>
        <a:spcAft>
          <a:spcPct val="0"/>
        </a:spcAft>
        <a:defRPr sz="3200" b="1">
          <a:solidFill>
            <a:schemeClr val="accent2"/>
          </a:solidFill>
          <a:latin typeface="Arial" charset="0"/>
          <a:ea typeface="ＭＳ Ｐゴシック" pitchFamily="84" charset="-128"/>
          <a:cs typeface="ＭＳ Ｐゴシック" pitchFamily="84" charset="-128"/>
        </a:defRPr>
      </a:lvl5pPr>
      <a:lvl6pPr marL="457200" algn="ctr" rtl="0" fontAlgn="base">
        <a:spcBef>
          <a:spcPct val="0"/>
        </a:spcBef>
        <a:spcAft>
          <a:spcPct val="0"/>
        </a:spcAft>
        <a:defRPr sz="3200" b="1">
          <a:solidFill>
            <a:schemeClr val="accent2"/>
          </a:solidFill>
          <a:latin typeface="Arial" charset="0"/>
        </a:defRPr>
      </a:lvl6pPr>
      <a:lvl7pPr marL="914400" algn="ctr" rtl="0" fontAlgn="base">
        <a:spcBef>
          <a:spcPct val="0"/>
        </a:spcBef>
        <a:spcAft>
          <a:spcPct val="0"/>
        </a:spcAft>
        <a:defRPr sz="3200" b="1">
          <a:solidFill>
            <a:schemeClr val="accent2"/>
          </a:solidFill>
          <a:latin typeface="Arial" charset="0"/>
        </a:defRPr>
      </a:lvl7pPr>
      <a:lvl8pPr marL="1371600" algn="ctr" rtl="0" fontAlgn="base">
        <a:spcBef>
          <a:spcPct val="0"/>
        </a:spcBef>
        <a:spcAft>
          <a:spcPct val="0"/>
        </a:spcAft>
        <a:defRPr sz="3200" b="1">
          <a:solidFill>
            <a:schemeClr val="accent2"/>
          </a:solidFill>
          <a:latin typeface="Arial" charset="0"/>
        </a:defRPr>
      </a:lvl8pPr>
      <a:lvl9pPr marL="1828800" algn="ctr" rtl="0" fontAlgn="base">
        <a:spcBef>
          <a:spcPct val="0"/>
        </a:spcBef>
        <a:spcAft>
          <a:spcPct val="0"/>
        </a:spcAft>
        <a:defRPr sz="32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2.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13.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image" Target="../media/image15.wmf"/><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wmf"/></Relationships>
</file>

<file path=ppt/slides/_rels/slide26.xml.rels><?xml version="1.0" encoding="UTF-8" standalone="yes"?>
<Relationships xmlns="http://schemas.openxmlformats.org/package/2006/relationships"><Relationship Id="rId8" Type="http://schemas.openxmlformats.org/officeDocument/2006/relationships/image" Target="../media/image16.wmf"/><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2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4"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9.gif"/><Relationship Id="rId5" Type="http://schemas.openxmlformats.org/officeDocument/2006/relationships/image" Target="../media/image21.gi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 Id="rId5" Type="http://schemas.openxmlformats.org/officeDocument/2006/relationships/image" Target="../media/image7.wmf"/></Relationships>
</file>

<file path=ppt/slides/_rels/slide4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image" Target="../media/image10.wmf"/><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wmf"/><Relationship Id="rId5" Type="http://schemas.openxmlformats.org/officeDocument/2006/relationships/image" Target="../media/image11.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6" Type="http://schemas.microsoft.com/office/2007/relationships/diagramDrawing" Target="../diagrams/drawing1.xml"/><Relationship Id="rId4" Type="http://schemas.openxmlformats.org/officeDocument/2006/relationships/diagramQuickStyle" Target="../diagrams/quickStyle1.xml"/><Relationship Id="rId1" Type="http://schemas.openxmlformats.org/officeDocument/2006/relationships/slideLayout" Target="../slideLayouts/slideLayout2.xml"/><Relationship Id="rId2" Type="http://schemas.openxmlformats.org/officeDocument/2006/relationships/diagramData" Target="../diagrams/data1.xml"/><Relationship Id="rId3" Type="http://schemas.openxmlformats.org/officeDocument/2006/relationships/diagramLayout" Target="../diagrams/layout1.xml"/><Relationship Id="rId5"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0" y="2057400"/>
            <a:ext cx="9144000" cy="1323975"/>
          </a:xfrm>
          <a:prstGeom prst="rect">
            <a:avLst/>
          </a:prstGeom>
          <a:noFill/>
          <a:ln w="9525">
            <a:noFill/>
            <a:miter lim="800000"/>
            <a:headEnd/>
            <a:tailEnd/>
          </a:ln>
        </p:spPr>
        <p:txBody>
          <a:bodyPr>
            <a:spAutoFit/>
          </a:bodyPr>
          <a:lstStyle/>
          <a:p>
            <a:pPr algn="ctr">
              <a:defRPr/>
            </a:pPr>
            <a:r>
              <a:rPr lang="en-US" sz="4000" b="1" dirty="0">
                <a:solidFill>
                  <a:srgbClr val="333399"/>
                </a:solidFill>
                <a:effectLst>
                  <a:outerShdw blurRad="38100" dist="38100" dir="2700000" algn="tl">
                    <a:srgbClr val="000000">
                      <a:alpha val="43137"/>
                    </a:srgbClr>
                  </a:outerShdw>
                </a:effectLst>
                <a:latin typeface="Cambria" pitchFamily="18" charset="0"/>
                <a:ea typeface="+mn-ea"/>
                <a:cs typeface="+mn-cs"/>
              </a:rPr>
              <a:t>2013-2014</a:t>
            </a:r>
          </a:p>
          <a:p>
            <a:pPr algn="ctr">
              <a:defRPr/>
            </a:pPr>
            <a:r>
              <a:rPr lang="en-US" sz="4000" b="1" dirty="0">
                <a:solidFill>
                  <a:srgbClr val="333399"/>
                </a:solidFill>
                <a:effectLst>
                  <a:outerShdw blurRad="38100" dist="38100" dir="2700000" algn="tl">
                    <a:srgbClr val="000000">
                      <a:alpha val="43137"/>
                    </a:srgbClr>
                  </a:outerShdw>
                </a:effectLst>
                <a:latin typeface="Cambria" pitchFamily="18" charset="0"/>
                <a:ea typeface="+mn-ea"/>
                <a:cs typeface="+mn-cs"/>
              </a:rPr>
              <a:t>Financial Aid Night</a:t>
            </a:r>
          </a:p>
        </p:txBody>
      </p:sp>
      <p:sp>
        <p:nvSpPr>
          <p:cNvPr id="17410" name="TextBox 3"/>
          <p:cNvSpPr txBox="1">
            <a:spLocks noChangeArrowheads="1"/>
          </p:cNvSpPr>
          <p:nvPr/>
        </p:nvSpPr>
        <p:spPr bwMode="auto">
          <a:xfrm>
            <a:off x="2743200" y="3733800"/>
            <a:ext cx="3657600" cy="461963"/>
          </a:xfrm>
          <a:prstGeom prst="rect">
            <a:avLst/>
          </a:prstGeom>
          <a:noFill/>
          <a:ln w="9525">
            <a:noFill/>
            <a:miter lim="800000"/>
            <a:headEnd/>
            <a:tailEnd/>
          </a:ln>
        </p:spPr>
        <p:txBody>
          <a:bodyPr>
            <a:prstTxWarp prst="textNoShape">
              <a:avLst/>
            </a:prstTxWarp>
            <a:spAutoFit/>
          </a:bodyPr>
          <a:lstStyle/>
          <a:p>
            <a:pPr algn="ctr"/>
            <a:r>
              <a:rPr lang="en-US">
                <a:solidFill>
                  <a:srgbClr val="333399"/>
                </a:solidFill>
              </a:rPr>
              <a:t>PRESENTED BY</a:t>
            </a:r>
          </a:p>
        </p:txBody>
      </p:sp>
      <p:sp>
        <p:nvSpPr>
          <p:cNvPr id="17411" name="TextBox 4"/>
          <p:cNvSpPr txBox="1">
            <a:spLocks noChangeArrowheads="1"/>
          </p:cNvSpPr>
          <p:nvPr/>
        </p:nvSpPr>
        <p:spPr bwMode="auto">
          <a:xfrm>
            <a:off x="1828800" y="4495800"/>
            <a:ext cx="5486400" cy="1077913"/>
          </a:xfrm>
          <a:prstGeom prst="rect">
            <a:avLst/>
          </a:prstGeom>
          <a:noFill/>
          <a:ln w="9525">
            <a:noFill/>
            <a:miter lim="800000"/>
            <a:headEnd/>
            <a:tailEnd/>
          </a:ln>
        </p:spPr>
        <p:txBody>
          <a:bodyPr>
            <a:prstTxWarp prst="textNoShape">
              <a:avLst/>
            </a:prstTxWarp>
            <a:spAutoFit/>
          </a:bodyPr>
          <a:lstStyle/>
          <a:p>
            <a:pPr algn="ctr"/>
            <a:r>
              <a:rPr lang="en-US" sz="3200">
                <a:solidFill>
                  <a:srgbClr val="333399"/>
                </a:solidFill>
                <a:latin typeface="Cambria" pitchFamily="84" charset="0"/>
              </a:rPr>
              <a:t>University of Michigan</a:t>
            </a:r>
          </a:p>
          <a:p>
            <a:pPr algn="ctr"/>
            <a:r>
              <a:rPr lang="en-US" sz="3200">
                <a:solidFill>
                  <a:srgbClr val="333399"/>
                </a:solidFill>
                <a:latin typeface="Cambria" pitchFamily="84" charset="0"/>
              </a:rPr>
              <a:t>Office of Financial Aid</a:t>
            </a:r>
          </a:p>
        </p:txBody>
      </p:sp>
      <p:pic>
        <p:nvPicPr>
          <p:cNvPr id="17412" name="Picture 5" descr="blockM_123.eps"/>
          <p:cNvPicPr>
            <a:picLocks noChangeAspect="1"/>
          </p:cNvPicPr>
          <p:nvPr/>
        </p:nvPicPr>
        <p:blipFill>
          <a:blip r:embed="rId3"/>
          <a:srcRect/>
          <a:stretch>
            <a:fillRect/>
          </a:stretch>
        </p:blipFill>
        <p:spPr bwMode="auto">
          <a:xfrm>
            <a:off x="3886200" y="609600"/>
            <a:ext cx="1447800" cy="1006475"/>
          </a:xfrm>
          <a:prstGeom prst="rect">
            <a:avLst/>
          </a:prstGeom>
          <a:noFill/>
          <a:ln w="9525">
            <a:noFill/>
            <a:miter lim="800000"/>
            <a:headEnd/>
            <a:tailEnd/>
          </a:ln>
        </p:spPr>
      </p:pic>
      <p:sp>
        <p:nvSpPr>
          <p:cNvPr id="7" name="Rectangle 6"/>
          <p:cNvSpPr/>
          <p:nvPr/>
        </p:nvSpPr>
        <p:spPr>
          <a:xfrm>
            <a:off x="0" y="6172200"/>
            <a:ext cx="9144000" cy="685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smtClean="0">
                <a:latin typeface="Cambria" pitchFamily="84" charset="0"/>
              </a:rPr>
              <a:t>Expected Family Contribution (EFC)</a:t>
            </a:r>
          </a:p>
        </p:txBody>
      </p:sp>
      <p:sp>
        <p:nvSpPr>
          <p:cNvPr id="38915" name="Rectangle 3"/>
          <p:cNvSpPr>
            <a:spLocks noGrp="1" noChangeArrowheads="1"/>
          </p:cNvSpPr>
          <p:nvPr>
            <p:ph type="body" idx="1"/>
          </p:nvPr>
        </p:nvSpPr>
        <p:spPr>
          <a:xfrm>
            <a:off x="533400" y="1447800"/>
            <a:ext cx="8229600" cy="4525963"/>
          </a:xfrm>
        </p:spPr>
        <p:txBody>
          <a:bodyPr/>
          <a:lstStyle/>
          <a:p>
            <a:pPr eaLnBrk="1" hangingPunct="1"/>
            <a:r>
              <a:rPr lang="en-US" sz="2800" smtClean="0"/>
              <a:t>The amount a family can </a:t>
            </a:r>
            <a:r>
              <a:rPr lang="en-US" sz="2800" i="1" smtClean="0"/>
              <a:t>reasonably</a:t>
            </a:r>
            <a:r>
              <a:rPr lang="en-US" sz="2800" smtClean="0"/>
              <a:t> expect to contribute</a:t>
            </a:r>
          </a:p>
          <a:p>
            <a:pPr eaLnBrk="1" hangingPunct="1"/>
            <a:r>
              <a:rPr lang="en-US" sz="2800" smtClean="0"/>
              <a:t>Calculated by a federal formula with information from the FAFSA</a:t>
            </a:r>
          </a:p>
          <a:p>
            <a:pPr eaLnBrk="1" hangingPunct="1"/>
            <a:r>
              <a:rPr lang="en-US" sz="2800" smtClean="0"/>
              <a:t>Two components:</a:t>
            </a:r>
          </a:p>
          <a:p>
            <a:pPr lvl="1" eaLnBrk="1" hangingPunct="1">
              <a:buFont typeface="Arial" pitchFamily="84" charset="0"/>
              <a:buChar char="-"/>
            </a:pPr>
            <a:r>
              <a:rPr lang="en-US" smtClean="0"/>
              <a:t>Parent contribution</a:t>
            </a:r>
          </a:p>
          <a:p>
            <a:pPr lvl="1" eaLnBrk="1" hangingPunct="1">
              <a:buFont typeface="Arial" pitchFamily="84" charset="0"/>
              <a:buChar char="-"/>
            </a:pPr>
            <a:r>
              <a:rPr lang="en-US" smtClean="0"/>
              <a:t>Student contribution</a:t>
            </a:r>
          </a:p>
          <a:p>
            <a:pPr eaLnBrk="1" hangingPunct="1"/>
            <a:r>
              <a:rPr lang="en-US" sz="2800" smtClean="0"/>
              <a:t>Can range from $0 to 99,999</a:t>
            </a:r>
          </a:p>
          <a:p>
            <a:pPr eaLnBrk="1" hangingPunct="1"/>
            <a:r>
              <a:rPr lang="en-US" sz="2800" smtClean="0"/>
              <a:t>Stays the same at every institution </a:t>
            </a:r>
          </a:p>
          <a:p>
            <a:pPr eaLnBrk="1" hangingPunct="1"/>
            <a:endParaRPr lang="en-US" smtClean="0"/>
          </a:p>
          <a:p>
            <a:pPr eaLnBrk="1" hangingPunct="1"/>
            <a:endParaRPr lang="en-US" smtClean="0"/>
          </a:p>
          <a:p>
            <a:pPr lvl="1" eaLnBrk="1" hangingPunct="1">
              <a:buFontTx/>
              <a:buNone/>
            </a:pPr>
            <a:endParaRPr lang="en-US" smtClean="0"/>
          </a:p>
          <a:p>
            <a:pPr lvl="1" eaLnBrk="1" hangingPunct="1">
              <a:buFontTx/>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57200" y="304800"/>
            <a:ext cx="8229600" cy="715963"/>
          </a:xfrm>
        </p:spPr>
        <p:txBody>
          <a:bodyPr/>
          <a:lstStyle/>
          <a:p>
            <a:pPr eaLnBrk="1" hangingPunct="1"/>
            <a:r>
              <a:rPr lang="en-US" smtClean="0">
                <a:latin typeface="Cambria" pitchFamily="84" charset="0"/>
              </a:rPr>
              <a:t>Financial Need</a:t>
            </a:r>
          </a:p>
        </p:txBody>
      </p:sp>
      <p:sp>
        <p:nvSpPr>
          <p:cNvPr id="39940" name="Rectangle 3"/>
          <p:cNvSpPr>
            <a:spLocks noGrp="1" noChangeArrowheads="1"/>
          </p:cNvSpPr>
          <p:nvPr>
            <p:ph type="body" idx="1"/>
          </p:nvPr>
        </p:nvSpPr>
        <p:spPr/>
        <p:txBody>
          <a:bodyPr/>
          <a:lstStyle/>
          <a:p>
            <a:pPr eaLnBrk="1" hangingPunct="1">
              <a:buFontTx/>
              <a:buNone/>
            </a:pPr>
            <a:r>
              <a:rPr lang="en-US" smtClean="0"/>
              <a:t>	     </a:t>
            </a:r>
          </a:p>
          <a:p>
            <a:pPr eaLnBrk="1" hangingPunct="1">
              <a:buFontTx/>
              <a:buNone/>
            </a:pPr>
            <a:r>
              <a:rPr lang="en-US" sz="3600" b="1" smtClean="0"/>
              <a:t>	</a:t>
            </a:r>
            <a:r>
              <a:rPr lang="en-US" sz="2800" b="1" smtClean="0"/>
              <a:t>$22,150 	Cost of Attendance </a:t>
            </a:r>
          </a:p>
          <a:p>
            <a:pPr eaLnBrk="1" hangingPunct="1">
              <a:buFontTx/>
              <a:buNone/>
            </a:pPr>
            <a:r>
              <a:rPr lang="en-US" sz="2800" b="1" smtClean="0"/>
              <a:t>  </a:t>
            </a:r>
            <a:r>
              <a:rPr lang="en-US" sz="2800" b="1" u="sng" smtClean="0"/>
              <a:t> 	-   4,250	EFC</a:t>
            </a:r>
          </a:p>
          <a:p>
            <a:pPr eaLnBrk="1" hangingPunct="1">
              <a:buFontTx/>
              <a:buNone/>
            </a:pPr>
            <a:r>
              <a:rPr lang="en-US" sz="2800" b="1" smtClean="0"/>
              <a:t>  	$17,900	Financial Need</a:t>
            </a:r>
          </a:p>
          <a:p>
            <a:pPr eaLnBrk="1" hangingPunct="1">
              <a:buFontTx/>
              <a:buNone/>
            </a:pPr>
            <a:endParaRPr lang="en-US" sz="2800" b="1" smtClean="0"/>
          </a:p>
          <a:p>
            <a:pPr eaLnBrk="1" hangingPunct="1"/>
            <a:r>
              <a:rPr lang="en-US" sz="2800" b="1" smtClean="0"/>
              <a:t>This is what your financial aid award is based upon. </a:t>
            </a:r>
          </a:p>
        </p:txBody>
      </p:sp>
      <p:pic>
        <p:nvPicPr>
          <p:cNvPr id="30723" name="Picture 7" descr="MCj00787940000[1]"/>
          <p:cNvPicPr>
            <a:picLocks noChangeAspect="1" noChangeArrowheads="1"/>
          </p:cNvPicPr>
          <p:nvPr/>
        </p:nvPicPr>
        <p:blipFill>
          <a:blip r:embed="rId2"/>
          <a:srcRect/>
          <a:stretch>
            <a:fillRect/>
          </a:stretch>
        </p:blipFill>
        <p:spPr bwMode="auto">
          <a:xfrm>
            <a:off x="6858000" y="1600200"/>
            <a:ext cx="2024063" cy="299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4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94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940">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94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latin typeface="Cambria" pitchFamily="84" charset="0"/>
              </a:rPr>
              <a:t>Net Price Calculator</a:t>
            </a:r>
          </a:p>
        </p:txBody>
      </p:sp>
      <p:sp>
        <p:nvSpPr>
          <p:cNvPr id="3" name="Content Placeholder 2"/>
          <p:cNvSpPr>
            <a:spLocks noGrp="1"/>
          </p:cNvSpPr>
          <p:nvPr>
            <p:ph idx="1"/>
          </p:nvPr>
        </p:nvSpPr>
        <p:spPr/>
        <p:txBody>
          <a:bodyPr/>
          <a:lstStyle/>
          <a:p>
            <a:r>
              <a:rPr lang="en-US" sz="2800" smtClean="0"/>
              <a:t>A tool that provides estimated net costs</a:t>
            </a:r>
          </a:p>
          <a:p>
            <a:pPr lvl="1"/>
            <a:r>
              <a:rPr lang="en-US" smtClean="0"/>
              <a:t>Uses institutional data</a:t>
            </a:r>
          </a:p>
          <a:p>
            <a:pPr lvl="1"/>
            <a:r>
              <a:rPr lang="en-US" smtClean="0"/>
              <a:t>Can be tailored to your individual situation</a:t>
            </a:r>
          </a:p>
          <a:p>
            <a:pPr lvl="1"/>
            <a:r>
              <a:rPr lang="en-US" smtClean="0"/>
              <a:t>Check school’s financial aid website</a:t>
            </a:r>
          </a:p>
          <a:p>
            <a:pPr lvl="1">
              <a:buFontTx/>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143000" y="228600"/>
            <a:ext cx="6858000" cy="715963"/>
          </a:xfrm>
        </p:spPr>
        <p:txBody>
          <a:bodyPr/>
          <a:lstStyle/>
          <a:p>
            <a:pPr eaLnBrk="1" hangingPunct="1"/>
            <a:r>
              <a:rPr lang="en-US" smtClean="0">
                <a:latin typeface="Cambria" pitchFamily="84" charset="0"/>
              </a:rPr>
              <a:t>Types of Financial Aid</a:t>
            </a:r>
          </a:p>
        </p:txBody>
      </p:sp>
      <p:sp>
        <p:nvSpPr>
          <p:cNvPr id="9219" name="Rectangle 3"/>
          <p:cNvSpPr>
            <a:spLocks noGrp="1" noChangeArrowheads="1"/>
          </p:cNvSpPr>
          <p:nvPr>
            <p:ph type="body" idx="1"/>
          </p:nvPr>
        </p:nvSpPr>
        <p:spPr/>
        <p:txBody>
          <a:bodyPr/>
          <a:lstStyle/>
          <a:p>
            <a:pPr marL="990600" lvl="1" indent="-533400" eaLnBrk="1" hangingPunct="1">
              <a:buFontTx/>
              <a:buChar char="•"/>
            </a:pPr>
            <a:r>
              <a:rPr lang="en-US" smtClean="0"/>
              <a:t>Grants</a:t>
            </a:r>
          </a:p>
          <a:p>
            <a:pPr marL="990600" lvl="1" indent="-533400" eaLnBrk="1" hangingPunct="1">
              <a:buFontTx/>
              <a:buChar char="•"/>
            </a:pPr>
            <a:r>
              <a:rPr lang="en-US" smtClean="0"/>
              <a:t>Scholarships</a:t>
            </a:r>
          </a:p>
          <a:p>
            <a:pPr marL="990600" lvl="1" indent="-533400" eaLnBrk="1" hangingPunct="1">
              <a:buFontTx/>
              <a:buChar char="•"/>
            </a:pPr>
            <a:r>
              <a:rPr lang="en-US" smtClean="0"/>
              <a:t>Work-Study</a:t>
            </a:r>
          </a:p>
          <a:p>
            <a:pPr marL="990600" lvl="1" indent="-533400" eaLnBrk="1" hangingPunct="1">
              <a:buFontTx/>
              <a:buChar char="•"/>
            </a:pPr>
            <a:r>
              <a:rPr lang="en-US" smtClean="0"/>
              <a:t>Loans</a:t>
            </a:r>
          </a:p>
          <a:p>
            <a:pPr marL="990600" lvl="1" indent="-533400" eaLnBrk="1" hangingPunct="1">
              <a:buFontTx/>
              <a:buChar char="•"/>
            </a:pPr>
            <a:endParaRPr lang="en-US" smtClean="0"/>
          </a:p>
        </p:txBody>
      </p:sp>
      <p:pic>
        <p:nvPicPr>
          <p:cNvPr id="32771" name="Picture 4" descr="MCBS00579_0000[1]"/>
          <p:cNvPicPr>
            <a:picLocks noChangeAspect="1" noChangeArrowheads="1"/>
          </p:cNvPicPr>
          <p:nvPr/>
        </p:nvPicPr>
        <p:blipFill>
          <a:blip r:embed="rId3"/>
          <a:srcRect/>
          <a:stretch>
            <a:fillRect/>
          </a:stretch>
        </p:blipFill>
        <p:spPr bwMode="auto">
          <a:xfrm>
            <a:off x="5181600" y="1371600"/>
            <a:ext cx="3581400" cy="2895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left)">
                                      <p:cBhvr>
                                        <p:cTn id="7" dur="500"/>
                                        <p:tgtEl>
                                          <p:spTgt spid="921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219">
                                            <p:txEl>
                                              <p:pRg st="1" end="1"/>
                                            </p:txEl>
                                          </p:spTgt>
                                        </p:tgtEl>
                                        <p:attrNameLst>
                                          <p:attrName>style.visibility</p:attrName>
                                        </p:attrNameLst>
                                      </p:cBhvr>
                                      <p:to>
                                        <p:strVal val="visible"/>
                                      </p:to>
                                    </p:set>
                                    <p:animEffect transition="in" filter="wipe(left)">
                                      <p:cBhvr>
                                        <p:cTn id="10" dur="500"/>
                                        <p:tgtEl>
                                          <p:spTgt spid="921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Effect transition="in" filter="wipe(left)">
                                      <p:cBhvr>
                                        <p:cTn id="13" dur="500"/>
                                        <p:tgtEl>
                                          <p:spTgt spid="9219">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wipe(left)">
                                      <p:cBhvr>
                                        <p:cTn id="16"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smtClean="0">
                <a:latin typeface="Cambria" pitchFamily="84" charset="0"/>
              </a:rPr>
              <a:t>Types of Financial Aid: Grants</a:t>
            </a:r>
          </a:p>
        </p:txBody>
      </p:sp>
      <p:sp>
        <p:nvSpPr>
          <p:cNvPr id="71683" name="Rectangle 3"/>
          <p:cNvSpPr>
            <a:spLocks noGrp="1" noChangeArrowheads="1"/>
          </p:cNvSpPr>
          <p:nvPr>
            <p:ph type="body" idx="1"/>
          </p:nvPr>
        </p:nvSpPr>
        <p:spPr/>
        <p:txBody>
          <a:bodyPr/>
          <a:lstStyle/>
          <a:p>
            <a:pPr eaLnBrk="1" hangingPunct="1"/>
            <a:r>
              <a:rPr lang="en-US" sz="2800" smtClean="0"/>
              <a:t>Free money</a:t>
            </a:r>
          </a:p>
          <a:p>
            <a:pPr eaLnBrk="1" hangingPunct="1"/>
            <a:r>
              <a:rPr lang="en-US" sz="2800" smtClean="0"/>
              <a:t>Awarded on the basis of financial need</a:t>
            </a:r>
          </a:p>
          <a:p>
            <a:pPr eaLnBrk="1" hangingPunct="1"/>
            <a:r>
              <a:rPr lang="en-US" sz="2800" smtClean="0"/>
              <a:t>Must complete FAFSA to apply</a:t>
            </a:r>
          </a:p>
          <a:p>
            <a:pPr eaLnBrk="1" hangingPunct="1"/>
            <a:r>
              <a:rPr lang="en-US" sz="2800" smtClean="0"/>
              <a:t>Funds applied directly to student’s university bill</a:t>
            </a:r>
          </a:p>
          <a:p>
            <a:pPr eaLnBrk="1" hangingPunct="1"/>
            <a:endParaRPr lang="en-US" smtClean="0"/>
          </a:p>
          <a:p>
            <a:pPr eaLnBrk="1" hangingPunct="1">
              <a:buFontTx/>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smtClean="0">
                <a:latin typeface="Cambria" pitchFamily="84" charset="0"/>
              </a:rPr>
              <a:t>Types of Financial Aid: Scholarships</a:t>
            </a:r>
          </a:p>
        </p:txBody>
      </p:sp>
      <p:sp>
        <p:nvSpPr>
          <p:cNvPr id="72707" name="Rectangle 3"/>
          <p:cNvSpPr>
            <a:spLocks noGrp="1" noChangeArrowheads="1"/>
          </p:cNvSpPr>
          <p:nvPr>
            <p:ph type="body" idx="1"/>
          </p:nvPr>
        </p:nvSpPr>
        <p:spPr/>
        <p:txBody>
          <a:bodyPr/>
          <a:lstStyle/>
          <a:p>
            <a:pPr eaLnBrk="1" hangingPunct="1"/>
            <a:r>
              <a:rPr lang="en-US" sz="2800" smtClean="0"/>
              <a:t>Free money</a:t>
            </a:r>
          </a:p>
          <a:p>
            <a:pPr eaLnBrk="1" hangingPunct="1"/>
            <a:r>
              <a:rPr lang="en-US" sz="2800" smtClean="0"/>
              <a:t>Awarded on the basis of merit, skill, unique characteristic, or financial need</a:t>
            </a:r>
          </a:p>
          <a:p>
            <a:pPr eaLnBrk="1" hangingPunct="1"/>
            <a:r>
              <a:rPr lang="en-US" sz="2800" smtClean="0"/>
              <a:t>Must complete FAFSA and separate applications</a:t>
            </a:r>
          </a:p>
          <a:p>
            <a:pPr eaLnBrk="1" hangingPunct="1"/>
            <a:r>
              <a:rPr lang="en-US" sz="2800" smtClean="0"/>
              <a:t>Funds applied directly to student’s university bill</a:t>
            </a:r>
          </a:p>
          <a:p>
            <a:pPr eaLnBrk="1" hangingPunct="1">
              <a:buFontTx/>
              <a:buNone/>
            </a:pPr>
            <a:endParaRPr lang="en-US" smtClean="0"/>
          </a:p>
          <a:p>
            <a:pPr eaLnBrk="1" hangingPunct="1">
              <a:buFontTx/>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latin typeface="Cambria" pitchFamily="84" charset="0"/>
              </a:rPr>
              <a:t>Types of Financial Aid: Scholarships</a:t>
            </a:r>
          </a:p>
        </p:txBody>
      </p:sp>
      <p:sp>
        <p:nvSpPr>
          <p:cNvPr id="3" name="Content Placeholder 2"/>
          <p:cNvSpPr>
            <a:spLocks noGrp="1"/>
          </p:cNvSpPr>
          <p:nvPr>
            <p:ph idx="1"/>
          </p:nvPr>
        </p:nvSpPr>
        <p:spPr/>
        <p:txBody>
          <a:bodyPr/>
          <a:lstStyle/>
          <a:p>
            <a:pPr algn="ctr">
              <a:buFontTx/>
              <a:buNone/>
            </a:pPr>
            <a:r>
              <a:rPr lang="en-US" smtClean="0"/>
              <a:t> TRUE or FALSE	</a:t>
            </a:r>
          </a:p>
          <a:p>
            <a:pPr algn="ctr"/>
            <a:endParaRPr lang="en-US" smtClean="0"/>
          </a:p>
          <a:p>
            <a:pPr algn="ctr">
              <a:buFontTx/>
              <a:buNone/>
            </a:pPr>
            <a:r>
              <a:rPr lang="en-US" sz="2800" smtClean="0"/>
              <a:t>I should not apply for multiple scholarships because there is a limit to the number of scholarships I can receive.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4" dur="1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Rectangle 4"/>
          <p:cNvSpPr>
            <a:spLocks noGrp="1" noChangeArrowheads="1"/>
          </p:cNvSpPr>
          <p:nvPr>
            <p:ph type="title"/>
          </p:nvPr>
        </p:nvSpPr>
        <p:spPr/>
        <p:txBody>
          <a:bodyPr/>
          <a:lstStyle/>
          <a:p>
            <a:pPr eaLnBrk="1" hangingPunct="1"/>
            <a:r>
              <a:rPr lang="en-US" smtClean="0">
                <a:latin typeface="Cambria" pitchFamily="84" charset="0"/>
              </a:rPr>
              <a:t>Be Creative…</a:t>
            </a:r>
          </a:p>
        </p:txBody>
      </p:sp>
      <p:sp>
        <p:nvSpPr>
          <p:cNvPr id="38914" name="Rectangle 5"/>
          <p:cNvSpPr>
            <a:spLocks noGrp="1" noChangeArrowheads="1"/>
          </p:cNvSpPr>
          <p:nvPr>
            <p:ph type="body" idx="1"/>
          </p:nvPr>
        </p:nvSpPr>
        <p:spPr>
          <a:xfrm>
            <a:off x="457200" y="1447800"/>
            <a:ext cx="8229600" cy="4525963"/>
          </a:xfrm>
        </p:spPr>
        <p:txBody>
          <a:bodyPr/>
          <a:lstStyle/>
          <a:p>
            <a:pPr eaLnBrk="1" hangingPunct="1"/>
            <a:r>
              <a:rPr lang="en-US" sz="2800" smtClean="0"/>
              <a:t>Begin researching private aid sources now</a:t>
            </a:r>
          </a:p>
          <a:p>
            <a:pPr eaLnBrk="1" hangingPunct="1"/>
            <a:r>
              <a:rPr lang="en-US" sz="2800" smtClean="0"/>
              <a:t>Research what is available in community</a:t>
            </a:r>
          </a:p>
          <a:p>
            <a:pPr eaLnBrk="1" hangingPunct="1"/>
            <a:r>
              <a:rPr lang="en-US" sz="2800" smtClean="0"/>
              <a:t>Small scholarships add up!</a:t>
            </a:r>
          </a:p>
          <a:p>
            <a:pPr eaLnBrk="1" hangingPunct="1"/>
            <a:r>
              <a:rPr lang="en-US" sz="2800" smtClean="0"/>
              <a:t>Foundations, businesses, charitable organizations: </a:t>
            </a:r>
          </a:p>
          <a:p>
            <a:pPr lvl="1" eaLnBrk="1" hangingPunct="1"/>
            <a:r>
              <a:rPr lang="en-US" smtClean="0"/>
              <a:t>Do you or your family belong to any groups?</a:t>
            </a:r>
          </a:p>
          <a:p>
            <a:pPr eaLnBrk="1" hangingPunct="1"/>
            <a:r>
              <a:rPr lang="en-US" sz="2800" smtClean="0"/>
              <a:t>Deadlines and application procedures vary widely</a:t>
            </a:r>
          </a:p>
          <a:p>
            <a:pPr eaLnBrk="1" hangingPunct="1"/>
            <a:r>
              <a:rPr lang="en-US" sz="2800" smtClean="0"/>
              <a:t>Apply at each school you’re interested in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Understand Your Scholarship</a:t>
            </a:r>
          </a:p>
        </p:txBody>
      </p:sp>
      <p:sp>
        <p:nvSpPr>
          <p:cNvPr id="3" name="Content Placeholder 2"/>
          <p:cNvSpPr>
            <a:spLocks noGrp="1"/>
          </p:cNvSpPr>
          <p:nvPr>
            <p:ph idx="1"/>
          </p:nvPr>
        </p:nvSpPr>
        <p:spPr/>
        <p:txBody>
          <a:bodyPr/>
          <a:lstStyle/>
          <a:p>
            <a:r>
              <a:rPr lang="en-US" smtClean="0"/>
              <a:t>One time vs renewable</a:t>
            </a:r>
          </a:p>
          <a:p>
            <a:r>
              <a:rPr lang="en-US" smtClean="0"/>
              <a:t>If renewable, are there requirements?</a:t>
            </a:r>
          </a:p>
          <a:p>
            <a:pPr lvl="1"/>
            <a:r>
              <a:rPr lang="en-US" smtClean="0"/>
              <a:t>GPA</a:t>
            </a:r>
          </a:p>
          <a:p>
            <a:pPr lvl="1"/>
            <a:r>
              <a:rPr lang="en-US" smtClean="0"/>
              <a:t>Major</a:t>
            </a:r>
          </a:p>
          <a:p>
            <a:pPr lvl="1"/>
            <a:r>
              <a:rPr lang="en-US" smtClean="0"/>
              <a:t>Full-time</a:t>
            </a:r>
          </a:p>
          <a:p>
            <a:r>
              <a:rPr lang="en-US" smtClean="0"/>
              <a:t>Tuition specific</a:t>
            </a:r>
          </a:p>
          <a:p>
            <a:r>
              <a:rPr lang="en-US" smtClean="0"/>
              <a:t>What’s the value of the scholarship?</a:t>
            </a:r>
          </a:p>
          <a:p>
            <a:pPr lvl="1"/>
            <a:r>
              <a:rPr lang="en-US" smtClean="0"/>
              <a:t>Are there remaining costs?</a:t>
            </a:r>
          </a:p>
          <a:p>
            <a:pPr lvl="1">
              <a:buFontTx/>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228600" y="381000"/>
            <a:ext cx="8229600" cy="715963"/>
          </a:xfrm>
        </p:spPr>
        <p:txBody>
          <a:bodyPr/>
          <a:lstStyle/>
          <a:p>
            <a:pPr algn="r" eaLnBrk="1" hangingPunct="1"/>
            <a:r>
              <a:rPr lang="en-US" smtClean="0">
                <a:latin typeface="Cambria" pitchFamily="84" charset="0"/>
              </a:rPr>
              <a:t>Scholarships Scams</a:t>
            </a:r>
          </a:p>
        </p:txBody>
      </p:sp>
      <p:sp>
        <p:nvSpPr>
          <p:cNvPr id="40962" name="WordArt 4"/>
          <p:cNvSpPr>
            <a:spLocks noChangeArrowheads="1" noChangeShapeType="1" noTextEdit="1"/>
          </p:cNvSpPr>
          <p:nvPr/>
        </p:nvSpPr>
        <p:spPr bwMode="auto">
          <a:xfrm>
            <a:off x="838200" y="304800"/>
            <a:ext cx="3581400" cy="1585913"/>
          </a:xfrm>
          <a:prstGeom prst="rect">
            <a:avLst/>
          </a:prstGeom>
        </p:spPr>
        <p:txBody>
          <a:bodyPr wrap="none" fromWordArt="1">
            <a:prstTxWarp prst="textCascadeUp">
              <a:avLst>
                <a:gd name="adj" fmla="val 44444"/>
              </a:avLst>
            </a:prstTxWarp>
          </a:bodyPr>
          <a:lstStyle/>
          <a:p>
            <a:pPr algn="ctr"/>
            <a:r>
              <a:rPr lang="en-US" sz="4800" b="1" kern="10">
                <a:ln w="25400">
                  <a:solidFill>
                    <a:srgbClr val="FFFF00"/>
                  </a:solidFill>
                  <a:round/>
                  <a:headEnd/>
                  <a:tailEnd/>
                </a:ln>
                <a:solidFill>
                  <a:srgbClr val="333399"/>
                </a:solidFill>
                <a:latin typeface="Chiller"/>
                <a:ea typeface="Chiller"/>
                <a:cs typeface="Chiller"/>
              </a:rPr>
              <a:t>BEWARE OF</a:t>
            </a:r>
          </a:p>
        </p:txBody>
      </p:sp>
      <p:sp>
        <p:nvSpPr>
          <p:cNvPr id="40963" name="Rectangle 5"/>
          <p:cNvSpPr>
            <a:spLocks noGrp="1" noChangeArrowheads="1"/>
          </p:cNvSpPr>
          <p:nvPr>
            <p:ph type="body" idx="1"/>
          </p:nvPr>
        </p:nvSpPr>
        <p:spPr>
          <a:xfrm>
            <a:off x="533400" y="1981200"/>
            <a:ext cx="8229600" cy="4525963"/>
          </a:xfrm>
        </p:spPr>
        <p:txBody>
          <a:bodyPr/>
          <a:lstStyle/>
          <a:p>
            <a:pPr eaLnBrk="1" hangingPunct="1">
              <a:lnSpc>
                <a:spcPct val="90000"/>
              </a:lnSpc>
            </a:pPr>
            <a:r>
              <a:rPr lang="en-US" sz="2800" smtClean="0"/>
              <a:t>Watch for:</a:t>
            </a:r>
          </a:p>
          <a:p>
            <a:pPr lvl="1" eaLnBrk="1" hangingPunct="1">
              <a:lnSpc>
                <a:spcPct val="90000"/>
              </a:lnSpc>
            </a:pPr>
            <a:r>
              <a:rPr lang="en-US" sz="2400" smtClean="0"/>
              <a:t>Scholarships with application fee</a:t>
            </a:r>
          </a:p>
          <a:p>
            <a:pPr lvl="1" eaLnBrk="1" hangingPunct="1">
              <a:lnSpc>
                <a:spcPct val="90000"/>
              </a:lnSpc>
            </a:pPr>
            <a:r>
              <a:rPr lang="en-US" sz="2400" smtClean="0"/>
              <a:t>No contact telephone number</a:t>
            </a:r>
          </a:p>
          <a:p>
            <a:pPr lvl="1" eaLnBrk="1" hangingPunct="1">
              <a:lnSpc>
                <a:spcPct val="90000"/>
              </a:lnSpc>
            </a:pPr>
            <a:r>
              <a:rPr lang="en-US" sz="2400" smtClean="0"/>
              <a:t>Unsolicited scholarship opportunity</a:t>
            </a:r>
          </a:p>
          <a:p>
            <a:pPr lvl="1" eaLnBrk="1" hangingPunct="1">
              <a:lnSpc>
                <a:spcPct val="90000"/>
              </a:lnSpc>
            </a:pPr>
            <a:r>
              <a:rPr lang="en-US" sz="2400" smtClean="0"/>
              <a:t>Hype or pressure to participate</a:t>
            </a:r>
          </a:p>
          <a:p>
            <a:pPr lvl="1" eaLnBrk="1" hangingPunct="1">
              <a:lnSpc>
                <a:spcPct val="90000"/>
              </a:lnSpc>
            </a:pPr>
            <a:r>
              <a:rPr lang="en-US" sz="2400" smtClean="0"/>
              <a:t>Scholarship services who guarantee success</a:t>
            </a:r>
          </a:p>
          <a:p>
            <a:pPr lvl="1" eaLnBrk="1" hangingPunct="1">
              <a:lnSpc>
                <a:spcPct val="90000"/>
              </a:lnSpc>
            </a:pPr>
            <a:r>
              <a:rPr lang="en-US" sz="2400" smtClean="0"/>
              <a:t>Sales pitches disguised as financial aid “seminars”</a:t>
            </a:r>
          </a:p>
          <a:p>
            <a:pPr eaLnBrk="1" hangingPunct="1">
              <a:lnSpc>
                <a:spcPct val="90000"/>
              </a:lnSpc>
            </a:pPr>
            <a:endParaRPr lang="en-US" sz="2800" smtClean="0"/>
          </a:p>
          <a:p>
            <a:pPr eaLnBrk="1" hangingPunct="1">
              <a:lnSpc>
                <a:spcPct val="90000"/>
              </a:lnSpc>
            </a:pPr>
            <a:r>
              <a:rPr lang="en-US" sz="2800" smtClean="0"/>
              <a:t>Website:  </a:t>
            </a:r>
            <a:r>
              <a:rPr lang="en-US" sz="2400" smtClean="0"/>
              <a:t>www.finaid.org/scholarships/scams.phtml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smtClean="0">
                <a:solidFill>
                  <a:srgbClr val="333399"/>
                </a:solidFill>
                <a:latin typeface="Cambria" pitchFamily="84" charset="0"/>
              </a:rPr>
              <a:t>Today’s Discussion Topics</a:t>
            </a:r>
          </a:p>
        </p:txBody>
      </p:sp>
      <p:sp>
        <p:nvSpPr>
          <p:cNvPr id="19458" name="Rectangle 4"/>
          <p:cNvSpPr>
            <a:spLocks noGrp="1" noChangeArrowheads="1"/>
          </p:cNvSpPr>
          <p:nvPr>
            <p:ph type="body" idx="1"/>
          </p:nvPr>
        </p:nvSpPr>
        <p:spPr>
          <a:xfrm>
            <a:off x="609600" y="1570038"/>
            <a:ext cx="8229600" cy="411162"/>
          </a:xfrm>
        </p:spPr>
        <p:txBody>
          <a:bodyPr/>
          <a:lstStyle/>
          <a:p>
            <a:pPr eaLnBrk="1" hangingPunct="1">
              <a:lnSpc>
                <a:spcPct val="80000"/>
              </a:lnSpc>
            </a:pPr>
            <a:r>
              <a:rPr lang="en-US" sz="2700" smtClean="0"/>
              <a:t>What is Financial Aid?</a:t>
            </a:r>
            <a:endParaRPr lang="en-US" sz="2800" smtClean="0"/>
          </a:p>
        </p:txBody>
      </p:sp>
      <p:sp>
        <p:nvSpPr>
          <p:cNvPr id="4" name="Rectangle 4"/>
          <p:cNvSpPr txBox="1">
            <a:spLocks noChangeArrowheads="1"/>
          </p:cNvSpPr>
          <p:nvPr/>
        </p:nvSpPr>
        <p:spPr bwMode="auto">
          <a:xfrm>
            <a:off x="609600" y="1981200"/>
            <a:ext cx="8229600" cy="381000"/>
          </a:xfrm>
          <a:prstGeom prst="rect">
            <a:avLst/>
          </a:prstGeom>
          <a:noFill/>
          <a:ln w="9525">
            <a:noFill/>
            <a:miter lim="800000"/>
            <a:headEnd/>
            <a:tailEnd/>
          </a:ln>
        </p:spPr>
        <p:txBody>
          <a:bodyPr/>
          <a:lstStyle/>
          <a:p>
            <a:pPr marL="342900" indent="-342900">
              <a:lnSpc>
                <a:spcPct val="80000"/>
              </a:lnSpc>
              <a:spcBef>
                <a:spcPct val="20000"/>
              </a:spcBef>
              <a:buFontTx/>
              <a:buChar char="•"/>
              <a:defRPr/>
            </a:pPr>
            <a:r>
              <a:rPr lang="en-US" sz="2700" kern="0" dirty="0">
                <a:latin typeface="+mn-lt"/>
                <a:ea typeface="+mn-ea"/>
                <a:cs typeface="+mn-cs"/>
              </a:rPr>
              <a:t>Cost of Attendance (COA)</a:t>
            </a:r>
          </a:p>
          <a:p>
            <a:pPr marL="342900" indent="-342900">
              <a:lnSpc>
                <a:spcPct val="80000"/>
              </a:lnSpc>
              <a:spcBef>
                <a:spcPct val="20000"/>
              </a:spcBef>
              <a:defRPr/>
            </a:pPr>
            <a:endParaRPr lang="en-US" sz="2800" kern="0" dirty="0">
              <a:latin typeface="+mn-lt"/>
              <a:ea typeface="+mn-ea"/>
              <a:cs typeface="+mn-cs"/>
            </a:endParaRPr>
          </a:p>
        </p:txBody>
      </p:sp>
      <p:sp>
        <p:nvSpPr>
          <p:cNvPr id="5" name="Rectangle 4"/>
          <p:cNvSpPr txBox="1">
            <a:spLocks noChangeArrowheads="1"/>
          </p:cNvSpPr>
          <p:nvPr/>
        </p:nvSpPr>
        <p:spPr bwMode="auto">
          <a:xfrm>
            <a:off x="609600" y="2408238"/>
            <a:ext cx="8229600" cy="411162"/>
          </a:xfrm>
          <a:prstGeom prst="rect">
            <a:avLst/>
          </a:prstGeom>
          <a:noFill/>
          <a:ln w="9525">
            <a:noFill/>
            <a:miter lim="800000"/>
            <a:headEnd/>
            <a:tailEnd/>
          </a:ln>
        </p:spPr>
        <p:txBody>
          <a:bodyPr/>
          <a:lstStyle/>
          <a:p>
            <a:pPr marL="342900" indent="-342900">
              <a:lnSpc>
                <a:spcPct val="80000"/>
              </a:lnSpc>
              <a:spcBef>
                <a:spcPct val="20000"/>
              </a:spcBef>
              <a:buFont typeface="Arial" pitchFamily="34" charset="0"/>
              <a:buChar char="•"/>
              <a:defRPr/>
            </a:pPr>
            <a:r>
              <a:rPr lang="en-US" sz="2700" kern="0" dirty="0">
                <a:latin typeface="+mn-lt"/>
                <a:ea typeface="+mn-ea"/>
                <a:cs typeface="+mn-cs"/>
              </a:rPr>
              <a:t>Expected Family Contribution (EFC)</a:t>
            </a:r>
          </a:p>
        </p:txBody>
      </p:sp>
      <p:sp>
        <p:nvSpPr>
          <p:cNvPr id="6" name="Rectangle 4"/>
          <p:cNvSpPr txBox="1">
            <a:spLocks noChangeArrowheads="1"/>
          </p:cNvSpPr>
          <p:nvPr/>
        </p:nvSpPr>
        <p:spPr bwMode="auto">
          <a:xfrm>
            <a:off x="609600" y="2819400"/>
            <a:ext cx="8229600" cy="381000"/>
          </a:xfrm>
          <a:prstGeom prst="rect">
            <a:avLst/>
          </a:prstGeom>
          <a:noFill/>
          <a:ln w="9525">
            <a:noFill/>
            <a:miter lim="800000"/>
            <a:headEnd/>
            <a:tailEnd/>
          </a:ln>
        </p:spPr>
        <p:txBody>
          <a:bodyPr/>
          <a:lstStyle/>
          <a:p>
            <a:pPr marL="342900" indent="-342900">
              <a:lnSpc>
                <a:spcPct val="80000"/>
              </a:lnSpc>
              <a:spcBef>
                <a:spcPct val="20000"/>
              </a:spcBef>
              <a:buFontTx/>
              <a:buChar char="•"/>
              <a:defRPr/>
            </a:pPr>
            <a:r>
              <a:rPr lang="en-US" sz="2700" kern="0" dirty="0">
                <a:latin typeface="+mn-lt"/>
                <a:ea typeface="+mn-ea"/>
                <a:cs typeface="+mn-cs"/>
              </a:rPr>
              <a:t>Financial Need/Net Price Calculator</a:t>
            </a:r>
          </a:p>
        </p:txBody>
      </p:sp>
      <p:sp>
        <p:nvSpPr>
          <p:cNvPr id="7" name="Rectangle 4"/>
          <p:cNvSpPr txBox="1">
            <a:spLocks noChangeArrowheads="1"/>
          </p:cNvSpPr>
          <p:nvPr/>
        </p:nvSpPr>
        <p:spPr bwMode="auto">
          <a:xfrm>
            <a:off x="609600" y="3200400"/>
            <a:ext cx="8229600" cy="457200"/>
          </a:xfrm>
          <a:prstGeom prst="rect">
            <a:avLst/>
          </a:prstGeom>
          <a:noFill/>
          <a:ln w="9525">
            <a:noFill/>
            <a:miter lim="800000"/>
            <a:headEnd/>
            <a:tailEnd/>
          </a:ln>
        </p:spPr>
        <p:txBody>
          <a:bodyPr/>
          <a:lstStyle/>
          <a:p>
            <a:pPr marL="342900" indent="-342900">
              <a:lnSpc>
                <a:spcPct val="80000"/>
              </a:lnSpc>
              <a:spcBef>
                <a:spcPct val="20000"/>
              </a:spcBef>
              <a:buFontTx/>
              <a:buChar char="•"/>
              <a:defRPr/>
            </a:pPr>
            <a:r>
              <a:rPr lang="en-US" sz="2700" kern="0" dirty="0">
                <a:latin typeface="+mn-lt"/>
                <a:ea typeface="+mn-ea"/>
                <a:cs typeface="+mn-cs"/>
              </a:rPr>
              <a:t>Sources of Financial Aid</a:t>
            </a:r>
          </a:p>
          <a:p>
            <a:pPr marL="342900" indent="-342900">
              <a:lnSpc>
                <a:spcPct val="80000"/>
              </a:lnSpc>
              <a:spcBef>
                <a:spcPct val="20000"/>
              </a:spcBef>
              <a:defRPr/>
            </a:pPr>
            <a:endParaRPr lang="en-US" sz="2800" kern="0" dirty="0">
              <a:latin typeface="+mn-lt"/>
              <a:ea typeface="+mn-ea"/>
              <a:cs typeface="+mn-cs"/>
            </a:endParaRPr>
          </a:p>
        </p:txBody>
      </p:sp>
      <p:sp>
        <p:nvSpPr>
          <p:cNvPr id="8" name="Rectangle 4"/>
          <p:cNvSpPr txBox="1">
            <a:spLocks noChangeArrowheads="1"/>
          </p:cNvSpPr>
          <p:nvPr/>
        </p:nvSpPr>
        <p:spPr bwMode="auto">
          <a:xfrm>
            <a:off x="609600" y="3627438"/>
            <a:ext cx="8229600" cy="411162"/>
          </a:xfrm>
          <a:prstGeom prst="rect">
            <a:avLst/>
          </a:prstGeom>
          <a:noFill/>
          <a:ln w="9525">
            <a:noFill/>
            <a:miter lim="800000"/>
            <a:headEnd/>
            <a:tailEnd/>
          </a:ln>
        </p:spPr>
        <p:txBody>
          <a:bodyPr/>
          <a:lstStyle/>
          <a:p>
            <a:pPr marL="342900" indent="-342900">
              <a:lnSpc>
                <a:spcPct val="80000"/>
              </a:lnSpc>
              <a:spcBef>
                <a:spcPct val="20000"/>
              </a:spcBef>
              <a:buFontTx/>
              <a:buChar char="•"/>
              <a:defRPr/>
            </a:pPr>
            <a:r>
              <a:rPr lang="en-US" sz="2700" kern="0" dirty="0">
                <a:latin typeface="+mn-lt"/>
                <a:ea typeface="+mn-ea"/>
                <a:cs typeface="+mn-cs"/>
              </a:rPr>
              <a:t>Types of Financial Aid</a:t>
            </a:r>
          </a:p>
          <a:p>
            <a:pPr marL="342900" indent="-342900">
              <a:lnSpc>
                <a:spcPct val="80000"/>
              </a:lnSpc>
              <a:spcBef>
                <a:spcPct val="20000"/>
              </a:spcBef>
              <a:defRPr/>
            </a:pPr>
            <a:endParaRPr lang="en-US" sz="2800" kern="0" dirty="0">
              <a:latin typeface="+mn-lt"/>
              <a:ea typeface="+mn-ea"/>
              <a:cs typeface="+mn-cs"/>
            </a:endParaRPr>
          </a:p>
        </p:txBody>
      </p:sp>
      <p:sp>
        <p:nvSpPr>
          <p:cNvPr id="9" name="Rectangle 4"/>
          <p:cNvSpPr txBox="1">
            <a:spLocks noChangeArrowheads="1"/>
          </p:cNvSpPr>
          <p:nvPr/>
        </p:nvSpPr>
        <p:spPr bwMode="auto">
          <a:xfrm>
            <a:off x="609600" y="4038600"/>
            <a:ext cx="8229600" cy="411163"/>
          </a:xfrm>
          <a:prstGeom prst="rect">
            <a:avLst/>
          </a:prstGeom>
          <a:noFill/>
          <a:ln w="9525">
            <a:noFill/>
            <a:miter lim="800000"/>
            <a:headEnd/>
            <a:tailEnd/>
          </a:ln>
        </p:spPr>
        <p:txBody>
          <a:bodyPr/>
          <a:lstStyle/>
          <a:p>
            <a:pPr marL="342900" indent="-342900">
              <a:lnSpc>
                <a:spcPct val="80000"/>
              </a:lnSpc>
              <a:spcBef>
                <a:spcPct val="20000"/>
              </a:spcBef>
              <a:buFontTx/>
              <a:buChar char="•"/>
              <a:defRPr/>
            </a:pPr>
            <a:r>
              <a:rPr lang="en-US" sz="2700" kern="0" dirty="0">
                <a:latin typeface="+mn-lt"/>
                <a:ea typeface="+mn-ea"/>
                <a:cs typeface="+mn-cs"/>
              </a:rPr>
              <a:t>Completing the FAFSA: Why, Who, When &amp; How</a:t>
            </a:r>
          </a:p>
        </p:txBody>
      </p:sp>
      <p:sp>
        <p:nvSpPr>
          <p:cNvPr id="10" name="Rectangle 4"/>
          <p:cNvSpPr txBox="1">
            <a:spLocks noChangeArrowheads="1"/>
          </p:cNvSpPr>
          <p:nvPr/>
        </p:nvSpPr>
        <p:spPr bwMode="auto">
          <a:xfrm>
            <a:off x="609600" y="4465638"/>
            <a:ext cx="8229600" cy="334962"/>
          </a:xfrm>
          <a:prstGeom prst="rect">
            <a:avLst/>
          </a:prstGeom>
          <a:noFill/>
          <a:ln w="9525">
            <a:noFill/>
            <a:miter lim="800000"/>
            <a:headEnd/>
            <a:tailEnd/>
          </a:ln>
        </p:spPr>
        <p:txBody>
          <a:bodyPr/>
          <a:lstStyle/>
          <a:p>
            <a:pPr marL="342900" indent="-342900">
              <a:lnSpc>
                <a:spcPct val="80000"/>
              </a:lnSpc>
              <a:spcBef>
                <a:spcPct val="20000"/>
              </a:spcBef>
              <a:buFontTx/>
              <a:buChar char="•"/>
              <a:defRPr/>
            </a:pPr>
            <a:r>
              <a:rPr lang="en-US" sz="2700" kern="0" dirty="0">
                <a:latin typeface="+mn-lt"/>
                <a:ea typeface="+mn-ea"/>
                <a:cs typeface="+mn-cs"/>
              </a:rPr>
              <a:t>What Happens Next</a:t>
            </a:r>
          </a:p>
          <a:p>
            <a:pPr marL="342900" indent="-342900">
              <a:lnSpc>
                <a:spcPct val="80000"/>
              </a:lnSpc>
              <a:spcBef>
                <a:spcPct val="20000"/>
              </a:spcBef>
              <a:defRPr/>
            </a:pPr>
            <a:endParaRPr lang="en-US" sz="2800" kern="0" dirty="0">
              <a:latin typeface="+mn-lt"/>
              <a:ea typeface="+mn-ea"/>
              <a:cs typeface="+mn-cs"/>
            </a:endParaRPr>
          </a:p>
          <a:p>
            <a:pPr marL="342900" indent="-342900">
              <a:lnSpc>
                <a:spcPct val="80000"/>
              </a:lnSpc>
              <a:spcBef>
                <a:spcPct val="20000"/>
              </a:spcBef>
              <a:defRPr/>
            </a:pPr>
            <a:endParaRPr lang="en-US" sz="2800" kern="0" dirty="0">
              <a:latin typeface="+mn-lt"/>
              <a:ea typeface="+mn-ea"/>
              <a:cs typeface="+mn-cs"/>
            </a:endParaRPr>
          </a:p>
        </p:txBody>
      </p:sp>
      <p:sp>
        <p:nvSpPr>
          <p:cNvPr id="11" name="Rectangle 4"/>
          <p:cNvSpPr txBox="1">
            <a:spLocks noChangeArrowheads="1"/>
          </p:cNvSpPr>
          <p:nvPr/>
        </p:nvSpPr>
        <p:spPr bwMode="auto">
          <a:xfrm>
            <a:off x="609600" y="4876800"/>
            <a:ext cx="8229600" cy="411163"/>
          </a:xfrm>
          <a:prstGeom prst="rect">
            <a:avLst/>
          </a:prstGeom>
          <a:noFill/>
          <a:ln w="9525">
            <a:noFill/>
            <a:miter lim="800000"/>
            <a:headEnd/>
            <a:tailEnd/>
          </a:ln>
        </p:spPr>
        <p:txBody>
          <a:bodyPr/>
          <a:lstStyle/>
          <a:p>
            <a:pPr marL="342900" indent="-342900">
              <a:lnSpc>
                <a:spcPct val="80000"/>
              </a:lnSpc>
              <a:spcBef>
                <a:spcPct val="20000"/>
              </a:spcBef>
              <a:buFontTx/>
              <a:buChar char="•"/>
              <a:defRPr/>
            </a:pPr>
            <a:r>
              <a:rPr lang="en-US" sz="2700" kern="0" dirty="0">
                <a:latin typeface="+mn-lt"/>
                <a:ea typeface="+mn-ea"/>
                <a:cs typeface="+mn-cs"/>
              </a:rPr>
              <a:t>Special Circumstances</a:t>
            </a:r>
          </a:p>
          <a:p>
            <a:pPr marL="342900" indent="-342900">
              <a:lnSpc>
                <a:spcPct val="80000"/>
              </a:lnSpc>
              <a:spcBef>
                <a:spcPct val="20000"/>
              </a:spcBef>
              <a:defRPr/>
            </a:pPr>
            <a:endParaRPr lang="en-US" sz="2800" kern="0" dirty="0">
              <a:latin typeface="+mn-lt"/>
              <a:ea typeface="+mn-ea"/>
              <a:cs typeface="+mn-cs"/>
            </a:endParaRPr>
          </a:p>
          <a:p>
            <a:pPr marL="342900" indent="-342900">
              <a:lnSpc>
                <a:spcPct val="80000"/>
              </a:lnSpc>
              <a:spcBef>
                <a:spcPct val="20000"/>
              </a:spcBef>
              <a:defRPr/>
            </a:pPr>
            <a:endParaRPr lang="en-US" sz="2800" kern="0" dirty="0">
              <a:latin typeface="+mn-lt"/>
              <a:ea typeface="+mn-ea"/>
              <a:cs typeface="+mn-cs"/>
            </a:endParaRPr>
          </a:p>
        </p:txBody>
      </p:sp>
      <p:sp>
        <p:nvSpPr>
          <p:cNvPr id="12" name="Rectangle 4"/>
          <p:cNvSpPr txBox="1">
            <a:spLocks noChangeArrowheads="1"/>
          </p:cNvSpPr>
          <p:nvPr/>
        </p:nvSpPr>
        <p:spPr bwMode="auto">
          <a:xfrm>
            <a:off x="609600" y="5303838"/>
            <a:ext cx="8229600" cy="411162"/>
          </a:xfrm>
          <a:prstGeom prst="rect">
            <a:avLst/>
          </a:prstGeom>
          <a:noFill/>
          <a:ln w="9525">
            <a:noFill/>
            <a:miter lim="800000"/>
            <a:headEnd/>
            <a:tailEnd/>
          </a:ln>
        </p:spPr>
        <p:txBody>
          <a:bodyPr/>
          <a:lstStyle/>
          <a:p>
            <a:pPr marL="342900" indent="-342900">
              <a:lnSpc>
                <a:spcPct val="80000"/>
              </a:lnSpc>
              <a:spcBef>
                <a:spcPct val="20000"/>
              </a:spcBef>
              <a:buFontTx/>
              <a:buChar char="•"/>
              <a:defRPr/>
            </a:pPr>
            <a:r>
              <a:rPr lang="en-US" sz="2700" kern="0" dirty="0" err="1">
                <a:latin typeface="+mn-lt"/>
                <a:ea typeface="+mn-ea"/>
                <a:cs typeface="+mn-cs"/>
              </a:rPr>
              <a:t>Deric’s</a:t>
            </a:r>
            <a:r>
              <a:rPr lang="en-US" sz="2700" kern="0" dirty="0">
                <a:latin typeface="+mn-lt"/>
                <a:ea typeface="+mn-ea"/>
                <a:cs typeface="+mn-cs"/>
              </a:rPr>
              <a:t> Tips &amp; Pointers</a:t>
            </a:r>
          </a:p>
          <a:p>
            <a:pPr marL="342900" indent="-342900">
              <a:lnSpc>
                <a:spcPct val="80000"/>
              </a:lnSpc>
              <a:spcBef>
                <a:spcPct val="20000"/>
              </a:spcBef>
              <a:buFontTx/>
              <a:buChar char="•"/>
              <a:defRPr/>
            </a:pPr>
            <a:endParaRPr lang="en-US" sz="2800" kern="0" dirty="0">
              <a:latin typeface="+mn-lt"/>
              <a:ea typeface="+mn-ea"/>
              <a:cs typeface="+mn-cs"/>
            </a:endParaRPr>
          </a:p>
          <a:p>
            <a:pPr marL="342900" indent="-342900">
              <a:lnSpc>
                <a:spcPct val="80000"/>
              </a:lnSpc>
              <a:spcBef>
                <a:spcPct val="20000"/>
              </a:spcBef>
              <a:defRPr/>
            </a:pPr>
            <a:endParaRPr lang="en-US" sz="2800" kern="0" dirty="0">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smtClean="0">
                <a:latin typeface="Cambria" pitchFamily="84" charset="0"/>
              </a:rPr>
              <a:t>Types of Financial Aid: Loans</a:t>
            </a:r>
          </a:p>
        </p:txBody>
      </p:sp>
      <p:sp>
        <p:nvSpPr>
          <p:cNvPr id="73731" name="Rectangle 3"/>
          <p:cNvSpPr>
            <a:spLocks noGrp="1" noChangeArrowheads="1"/>
          </p:cNvSpPr>
          <p:nvPr>
            <p:ph type="body" idx="1"/>
          </p:nvPr>
        </p:nvSpPr>
        <p:spPr>
          <a:xfrm>
            <a:off x="1143000" y="1600200"/>
            <a:ext cx="7848600" cy="4525963"/>
          </a:xfrm>
        </p:spPr>
        <p:txBody>
          <a:bodyPr/>
          <a:lstStyle/>
          <a:p>
            <a:pPr eaLnBrk="1" hangingPunct="1"/>
            <a:r>
              <a:rPr lang="en-US" sz="2800" smtClean="0"/>
              <a:t>Borrowed money</a:t>
            </a:r>
          </a:p>
          <a:p>
            <a:pPr eaLnBrk="1" hangingPunct="1"/>
            <a:r>
              <a:rPr lang="en-US" sz="2800" smtClean="0"/>
              <a:t>Loans are in the student’s name and are </a:t>
            </a:r>
            <a:br>
              <a:rPr lang="en-US" sz="2800" smtClean="0"/>
            </a:br>
            <a:r>
              <a:rPr lang="en-US" sz="2800" smtClean="0"/>
              <a:t>their responsibility</a:t>
            </a:r>
          </a:p>
          <a:p>
            <a:pPr eaLnBrk="1" hangingPunct="1"/>
            <a:r>
              <a:rPr lang="en-US" sz="2800" smtClean="0"/>
              <a:t>Repayment begins after graduation</a:t>
            </a:r>
          </a:p>
          <a:p>
            <a:pPr eaLnBrk="1" hangingPunct="1"/>
            <a:r>
              <a:rPr lang="en-US" sz="2800" smtClean="0"/>
              <a:t>Loans are an investment in the future</a:t>
            </a:r>
          </a:p>
          <a:p>
            <a:pPr eaLnBrk="1" hangingPunct="1"/>
            <a:r>
              <a:rPr lang="en-US" sz="2800" smtClean="0"/>
              <a:t>Only borrow what you really need </a:t>
            </a:r>
          </a:p>
          <a:p>
            <a:pPr eaLnBrk="1" hangingPunct="1">
              <a:buFontTx/>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7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smtClean="0">
                <a:latin typeface="Cambria" pitchFamily="84" charset="0"/>
              </a:rPr>
              <a:t>Types of Financial Aid: Loans</a:t>
            </a:r>
          </a:p>
        </p:txBody>
      </p:sp>
      <p:sp>
        <p:nvSpPr>
          <p:cNvPr id="67587" name="Rectangle 3"/>
          <p:cNvSpPr>
            <a:spLocks noGrp="1" noChangeArrowheads="1"/>
          </p:cNvSpPr>
          <p:nvPr>
            <p:ph type="body" idx="1"/>
          </p:nvPr>
        </p:nvSpPr>
        <p:spPr>
          <a:xfrm>
            <a:off x="1143000" y="1600200"/>
            <a:ext cx="7543800" cy="4525963"/>
          </a:xfrm>
        </p:spPr>
        <p:txBody>
          <a:bodyPr/>
          <a:lstStyle/>
          <a:p>
            <a:pPr eaLnBrk="1" hangingPunct="1"/>
            <a:r>
              <a:rPr lang="en-US" sz="2800" smtClean="0"/>
              <a:t>Must complete FAFSA and separate applications</a:t>
            </a:r>
          </a:p>
          <a:p>
            <a:pPr eaLnBrk="1" hangingPunct="1"/>
            <a:r>
              <a:rPr lang="en-US" sz="2800" smtClean="0"/>
              <a:t>Funds applied directly to student’s </a:t>
            </a:r>
            <a:br>
              <a:rPr lang="en-US" sz="2800" smtClean="0"/>
            </a:br>
            <a:r>
              <a:rPr lang="en-US" sz="2800" smtClean="0"/>
              <a:t>university bill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latin typeface="Cambria" pitchFamily="84" charset="0"/>
              </a:rPr>
              <a:t>Types of Financial Aid: Loans</a:t>
            </a:r>
          </a:p>
        </p:txBody>
      </p:sp>
      <p:graphicFrame>
        <p:nvGraphicFramePr>
          <p:cNvPr id="6" name="Content Placeholder 5"/>
          <p:cNvGraphicFramePr>
            <a:graphicFrameLocks noGrp="1"/>
          </p:cNvGraphicFramePr>
          <p:nvPr>
            <p:ph idx="1"/>
          </p:nvPr>
        </p:nvGraphicFramePr>
        <p:xfrm>
          <a:off x="457200" y="1447800"/>
          <a:ext cx="8153400" cy="4308475"/>
        </p:xfrm>
        <a:graphic>
          <a:graphicData uri="http://schemas.openxmlformats.org/drawingml/2006/table">
            <a:tbl>
              <a:tblPr firstRow="1" bandRow="1">
                <a:tableStyleId>{72833802-FEF1-4C79-8D5D-14CF1EAF98D9}</a:tableStyleId>
              </a:tblPr>
              <a:tblGrid>
                <a:gridCol w="1630680"/>
                <a:gridCol w="1630680"/>
                <a:gridCol w="1630680"/>
                <a:gridCol w="1630680"/>
                <a:gridCol w="1630680"/>
              </a:tblGrid>
              <a:tr h="1422400">
                <a:tc gridSpan="5">
                  <a:txBody>
                    <a:bodyPr/>
                    <a:lstStyle/>
                    <a:p>
                      <a:pPr algn="ctr"/>
                      <a:r>
                        <a:rPr lang="en-US" dirty="0" smtClean="0"/>
                        <a:t>Loan Comparison</a:t>
                      </a:r>
                    </a:p>
                    <a:p>
                      <a:pPr algn="ctr"/>
                      <a:endParaRPr lang="en-US" dirty="0" smtClean="0"/>
                    </a:p>
                    <a:p>
                      <a:pPr algn="ctr"/>
                      <a:endParaRPr lang="en-US" dirty="0" smtClean="0"/>
                    </a:p>
                    <a:p>
                      <a:pPr algn="ctr"/>
                      <a:endParaRPr lang="en-US" dirty="0" smtClean="0"/>
                    </a:p>
                    <a:p>
                      <a:pPr algn="l"/>
                      <a:r>
                        <a:rPr lang="en-US" dirty="0" smtClean="0"/>
                        <a:t>                          Interest</a:t>
                      </a:r>
                      <a:r>
                        <a:rPr lang="en-US" baseline="0" dirty="0" smtClean="0"/>
                        <a:t>  Rate        Length         Grace Period   Forgiveness</a:t>
                      </a:r>
                      <a:endParaRPr lang="en-US" dirty="0">
                        <a:solidFill>
                          <a:schemeClr val="tx1"/>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422400">
                <a:tc>
                  <a:txBody>
                    <a:bodyPr/>
                    <a:lstStyle/>
                    <a:p>
                      <a:pPr algn="ctr"/>
                      <a:r>
                        <a:rPr lang="en-US" dirty="0" smtClean="0"/>
                        <a:t>Federal Student</a:t>
                      </a:r>
                      <a:r>
                        <a:rPr lang="en-US" baseline="0" dirty="0" smtClean="0"/>
                        <a:t> Loan</a:t>
                      </a:r>
                      <a:endParaRPr lang="en-US" dirty="0"/>
                    </a:p>
                  </a:txBody>
                  <a:tcPr/>
                </a:tc>
                <a:tc>
                  <a:txBody>
                    <a:bodyPr/>
                    <a:lstStyle/>
                    <a:p>
                      <a:pPr algn="ctr"/>
                      <a:r>
                        <a:rPr lang="en-US" dirty="0" smtClean="0"/>
                        <a:t>3.4-6.8%</a:t>
                      </a:r>
                      <a:endParaRPr lang="en-US" dirty="0"/>
                    </a:p>
                  </a:txBody>
                  <a:tcPr/>
                </a:tc>
                <a:tc>
                  <a:txBody>
                    <a:bodyPr/>
                    <a:lstStyle/>
                    <a:p>
                      <a:pPr algn="ctr"/>
                      <a:r>
                        <a:rPr lang="en-US" dirty="0" smtClean="0"/>
                        <a:t>10-25 years</a:t>
                      </a:r>
                      <a:endParaRPr lang="en-US" dirty="0"/>
                    </a:p>
                  </a:txBody>
                  <a:tcPr/>
                </a:tc>
                <a:tc>
                  <a:txBody>
                    <a:bodyPr/>
                    <a:lstStyle/>
                    <a:p>
                      <a:pPr algn="ctr"/>
                      <a:r>
                        <a:rPr lang="en-US" dirty="0" smtClean="0"/>
                        <a:t>6-9 months</a:t>
                      </a:r>
                      <a:endParaRPr lang="en-US" dirty="0"/>
                    </a:p>
                  </a:txBody>
                  <a:tcPr/>
                </a:tc>
                <a:tc>
                  <a:txBody>
                    <a:bodyPr/>
                    <a:lstStyle/>
                    <a:p>
                      <a:pPr algn="ctr"/>
                      <a:r>
                        <a:rPr lang="en-US" dirty="0" smtClean="0"/>
                        <a:t>In</a:t>
                      </a:r>
                      <a:r>
                        <a:rPr lang="en-US" baseline="0" dirty="0" smtClean="0"/>
                        <a:t> certain occupations</a:t>
                      </a:r>
                      <a:endParaRPr lang="en-US" dirty="0"/>
                    </a:p>
                  </a:txBody>
                  <a:tcPr/>
                </a:tc>
              </a:tr>
              <a:tr h="1422400">
                <a:tc>
                  <a:txBody>
                    <a:bodyPr/>
                    <a:lstStyle/>
                    <a:p>
                      <a:pPr algn="ctr"/>
                      <a:r>
                        <a:rPr lang="en-US" dirty="0" smtClean="0"/>
                        <a:t>Auto Loan</a:t>
                      </a:r>
                      <a:endParaRPr lang="en-US" dirty="0"/>
                    </a:p>
                  </a:txBody>
                  <a:tcPr/>
                </a:tc>
                <a:tc>
                  <a:txBody>
                    <a:bodyPr/>
                    <a:lstStyle/>
                    <a:p>
                      <a:pPr algn="ctr"/>
                      <a:r>
                        <a:rPr lang="en-US" dirty="0" smtClean="0"/>
                        <a:t>2.84-25%</a:t>
                      </a:r>
                      <a:endParaRPr lang="en-US" dirty="0"/>
                    </a:p>
                  </a:txBody>
                  <a:tcPr/>
                </a:tc>
                <a:tc>
                  <a:txBody>
                    <a:bodyPr/>
                    <a:lstStyle/>
                    <a:p>
                      <a:pPr algn="ctr"/>
                      <a:r>
                        <a:rPr lang="en-US" dirty="0" smtClean="0"/>
                        <a:t>4-7 years</a:t>
                      </a:r>
                      <a:endParaRPr lang="en-US" dirty="0"/>
                    </a:p>
                  </a:txBody>
                  <a:tcPr/>
                </a:tc>
                <a:tc>
                  <a:txBody>
                    <a:bodyPr/>
                    <a:lstStyle/>
                    <a:p>
                      <a:pPr algn="ctr"/>
                      <a:r>
                        <a:rPr lang="en-US" dirty="0" smtClean="0"/>
                        <a:t>None</a:t>
                      </a:r>
                      <a:endParaRPr lang="en-US" dirty="0"/>
                    </a:p>
                  </a:txBody>
                  <a:tcPr/>
                </a:tc>
                <a:tc>
                  <a:txBody>
                    <a:bodyPr/>
                    <a:lstStyle/>
                    <a:p>
                      <a:pPr algn="ctr"/>
                      <a:r>
                        <a:rPr lang="en-US" dirty="0" smtClean="0"/>
                        <a:t>None</a:t>
                      </a:r>
                      <a:endParaRPr lang="en-US"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t>Types of Financial Aid: Work Study</a:t>
            </a:r>
          </a:p>
        </p:txBody>
      </p:sp>
      <p:sp>
        <p:nvSpPr>
          <p:cNvPr id="3" name="Content Placeholder 2"/>
          <p:cNvSpPr>
            <a:spLocks noGrp="1"/>
          </p:cNvSpPr>
          <p:nvPr>
            <p:ph idx="1"/>
          </p:nvPr>
        </p:nvSpPr>
        <p:spPr/>
        <p:txBody>
          <a:bodyPr/>
          <a:lstStyle/>
          <a:p>
            <a:pPr>
              <a:buFontTx/>
              <a:buNone/>
            </a:pPr>
            <a:r>
              <a:rPr lang="en-US" smtClean="0"/>
              <a:t>With my work study award, I can work in the: </a:t>
            </a:r>
          </a:p>
          <a:p>
            <a:pPr>
              <a:buFontTx/>
              <a:buNone/>
            </a:pPr>
            <a:r>
              <a:rPr lang="en-US" smtClean="0"/>
              <a:t>A: Office of admissions</a:t>
            </a:r>
          </a:p>
          <a:p>
            <a:pPr>
              <a:buFontTx/>
              <a:buNone/>
            </a:pPr>
            <a:r>
              <a:rPr lang="en-US" smtClean="0"/>
              <a:t>B: Student union</a:t>
            </a:r>
          </a:p>
          <a:p>
            <a:pPr>
              <a:buFontTx/>
              <a:buNone/>
            </a:pPr>
            <a:r>
              <a:rPr lang="en-US" smtClean="0"/>
              <a:t>C: Library</a:t>
            </a:r>
          </a:p>
          <a:p>
            <a:pPr>
              <a:buFontTx/>
              <a:buNone/>
            </a:pPr>
            <a:r>
              <a:rPr lang="en-US" smtClean="0"/>
              <a:t>D: None of the above</a:t>
            </a:r>
          </a:p>
          <a:p>
            <a:pPr>
              <a:buFontTx/>
              <a:buNone/>
            </a:pPr>
            <a:r>
              <a:rPr lang="en-US" smtClean="0"/>
              <a:t>E: All of the above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smtClean="0">
                <a:latin typeface="Cambria" pitchFamily="84" charset="0"/>
              </a:rPr>
              <a:t>Types of Financial Aid: Work-Study</a:t>
            </a:r>
          </a:p>
        </p:txBody>
      </p:sp>
      <p:sp>
        <p:nvSpPr>
          <p:cNvPr id="68611" name="Rectangle 3"/>
          <p:cNvSpPr>
            <a:spLocks noGrp="1" noChangeArrowheads="1"/>
          </p:cNvSpPr>
          <p:nvPr>
            <p:ph type="body" idx="1"/>
          </p:nvPr>
        </p:nvSpPr>
        <p:spPr>
          <a:xfrm>
            <a:off x="914400" y="1600200"/>
            <a:ext cx="7772400" cy="4525963"/>
          </a:xfrm>
        </p:spPr>
        <p:txBody>
          <a:bodyPr/>
          <a:lstStyle/>
          <a:p>
            <a:pPr eaLnBrk="1" hangingPunct="1"/>
            <a:r>
              <a:rPr lang="en-US" sz="2800" smtClean="0"/>
              <a:t>Earned money</a:t>
            </a:r>
          </a:p>
          <a:p>
            <a:pPr eaLnBrk="1" hangingPunct="1"/>
            <a:r>
              <a:rPr lang="en-US" sz="2800" smtClean="0"/>
              <a:t>Student will have a part-time job on campus</a:t>
            </a:r>
          </a:p>
          <a:p>
            <a:pPr eaLnBrk="1" hangingPunct="1"/>
            <a:r>
              <a:rPr lang="en-US" sz="2800" smtClean="0"/>
              <a:t>Must seek out and apply for the job</a:t>
            </a:r>
          </a:p>
          <a:p>
            <a:pPr eaLnBrk="1" hangingPunct="1"/>
            <a:r>
              <a:rPr lang="en-US" sz="2800" smtClean="0"/>
              <a:t>Funds are paid to the student (paycheck)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smtClean="0">
                <a:latin typeface="Cambria" pitchFamily="84" charset="0"/>
              </a:rPr>
              <a:t>Sources of Financial Aid</a:t>
            </a:r>
          </a:p>
        </p:txBody>
      </p:sp>
      <p:pic>
        <p:nvPicPr>
          <p:cNvPr id="47106" name="Picture 5" descr="MCBL00699_0000[1]"/>
          <p:cNvPicPr>
            <a:picLocks noChangeAspect="1" noChangeArrowheads="1"/>
          </p:cNvPicPr>
          <p:nvPr/>
        </p:nvPicPr>
        <p:blipFill>
          <a:blip r:embed="rId3"/>
          <a:srcRect/>
          <a:stretch>
            <a:fillRect/>
          </a:stretch>
        </p:blipFill>
        <p:spPr bwMode="auto">
          <a:xfrm>
            <a:off x="1066800" y="1630363"/>
            <a:ext cx="3276600" cy="2027237"/>
          </a:xfrm>
          <a:prstGeom prst="rect">
            <a:avLst/>
          </a:prstGeom>
          <a:noFill/>
          <a:ln w="9525">
            <a:noFill/>
            <a:miter lim="800000"/>
            <a:headEnd/>
            <a:tailEnd/>
          </a:ln>
        </p:spPr>
      </p:pic>
      <p:pic>
        <p:nvPicPr>
          <p:cNvPr id="47107" name="Picture 8" descr="MCBD06926_0000[1]"/>
          <p:cNvPicPr>
            <a:picLocks noChangeAspect="1" noChangeArrowheads="1"/>
          </p:cNvPicPr>
          <p:nvPr/>
        </p:nvPicPr>
        <p:blipFill>
          <a:blip r:embed="rId4"/>
          <a:srcRect/>
          <a:stretch>
            <a:fillRect/>
          </a:stretch>
        </p:blipFill>
        <p:spPr bwMode="auto">
          <a:xfrm>
            <a:off x="4953000" y="4495800"/>
            <a:ext cx="3048000" cy="1576388"/>
          </a:xfrm>
          <a:prstGeom prst="rect">
            <a:avLst/>
          </a:prstGeom>
          <a:noFill/>
          <a:ln w="9525">
            <a:noFill/>
            <a:miter lim="800000"/>
            <a:headEnd/>
            <a:tailEnd/>
          </a:ln>
        </p:spPr>
      </p:pic>
      <p:sp>
        <p:nvSpPr>
          <p:cNvPr id="47108" name="Text Box 10"/>
          <p:cNvSpPr txBox="1">
            <a:spLocks noChangeArrowheads="1"/>
          </p:cNvSpPr>
          <p:nvPr/>
        </p:nvSpPr>
        <p:spPr bwMode="auto">
          <a:xfrm>
            <a:off x="4724400" y="1355725"/>
            <a:ext cx="4267200" cy="2554288"/>
          </a:xfrm>
          <a:prstGeom prst="rect">
            <a:avLst/>
          </a:prstGeom>
          <a:noFill/>
          <a:ln w="9525">
            <a:noFill/>
            <a:miter lim="800000"/>
            <a:headEnd/>
            <a:tailEnd/>
          </a:ln>
        </p:spPr>
        <p:txBody>
          <a:bodyPr>
            <a:prstTxWarp prst="textNoShape">
              <a:avLst/>
            </a:prstTxWarp>
            <a:spAutoFit/>
          </a:bodyPr>
          <a:lstStyle/>
          <a:p>
            <a:r>
              <a:rPr lang="en-US" sz="2000"/>
              <a:t>FEDERAL GOVERNMENT</a:t>
            </a:r>
          </a:p>
          <a:p>
            <a:pPr>
              <a:buFont typeface="Arial" pitchFamily="84" charset="0"/>
              <a:buChar char="•"/>
            </a:pPr>
            <a:r>
              <a:rPr lang="en-US" sz="2000"/>
              <a:t>  Largest Source</a:t>
            </a:r>
          </a:p>
          <a:p>
            <a:pPr>
              <a:buFontTx/>
              <a:buChar char="•"/>
            </a:pPr>
            <a:r>
              <a:rPr lang="en-US" sz="2000"/>
              <a:t>  Primarily awarded on need</a:t>
            </a:r>
          </a:p>
          <a:p>
            <a:pPr lvl="1"/>
            <a:endParaRPr lang="en-US" sz="2000"/>
          </a:p>
          <a:p>
            <a:r>
              <a:rPr lang="en-US" sz="2000"/>
              <a:t>STATE GOVERNMENT</a:t>
            </a:r>
          </a:p>
          <a:p>
            <a:pPr>
              <a:buFontTx/>
              <a:buChar char="•"/>
            </a:pPr>
            <a:r>
              <a:rPr lang="en-US" sz="2000"/>
              <a:t>  Residency Requirements</a:t>
            </a:r>
          </a:p>
          <a:p>
            <a:pPr>
              <a:buFontTx/>
              <a:buChar char="•"/>
            </a:pPr>
            <a:r>
              <a:rPr lang="en-US" sz="2000"/>
              <a:t>  State Deadlines</a:t>
            </a:r>
          </a:p>
          <a:p>
            <a:pPr>
              <a:buFontTx/>
              <a:buChar char="•"/>
            </a:pPr>
            <a:r>
              <a:rPr lang="en-US" sz="2000"/>
              <a:t>  Need and Merit Based</a:t>
            </a:r>
          </a:p>
        </p:txBody>
      </p:sp>
      <p:sp>
        <p:nvSpPr>
          <p:cNvPr id="47109" name="Text Box 11"/>
          <p:cNvSpPr txBox="1">
            <a:spLocks noChangeArrowheads="1"/>
          </p:cNvSpPr>
          <p:nvPr/>
        </p:nvSpPr>
        <p:spPr bwMode="auto">
          <a:xfrm>
            <a:off x="1066800" y="4343400"/>
            <a:ext cx="4191000" cy="1323975"/>
          </a:xfrm>
          <a:prstGeom prst="rect">
            <a:avLst/>
          </a:prstGeom>
          <a:noFill/>
          <a:ln w="9525">
            <a:noFill/>
            <a:miter lim="800000"/>
            <a:headEnd/>
            <a:tailEnd/>
          </a:ln>
        </p:spPr>
        <p:txBody>
          <a:bodyPr>
            <a:prstTxWarp prst="textNoShape">
              <a:avLst/>
            </a:prstTxWarp>
            <a:spAutoFit/>
          </a:bodyPr>
          <a:lstStyle/>
          <a:p>
            <a:r>
              <a:rPr lang="en-US" sz="2000"/>
              <a:t>INSTITUTIONAL</a:t>
            </a:r>
          </a:p>
          <a:p>
            <a:endParaRPr lang="en-US" sz="2000"/>
          </a:p>
          <a:p>
            <a:r>
              <a:rPr lang="en-US" sz="2000"/>
              <a:t>PRIVATE</a:t>
            </a:r>
          </a:p>
          <a:p>
            <a:pPr>
              <a:buFont typeface="Arial" pitchFamily="84" charset="0"/>
              <a:buChar char="•"/>
            </a:pPr>
            <a:r>
              <a:rPr lang="en-US" sz="2000"/>
              <a:t>  Businesses and Foundations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smtClean="0">
                <a:latin typeface="Cambria" pitchFamily="84" charset="0"/>
              </a:rPr>
              <a:t>Common Federal Aid Programs</a:t>
            </a:r>
          </a:p>
        </p:txBody>
      </p:sp>
      <p:graphicFrame>
        <p:nvGraphicFramePr>
          <p:cNvPr id="5" name="Diagram 4"/>
          <p:cNvGraphicFramePr/>
          <p:nvPr/>
        </p:nvGraphicFramePr>
        <p:xfrm>
          <a:off x="-533400" y="1295400"/>
          <a:ext cx="8458200" cy="5105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49155" name="Picture 6" descr="MCBS01288_0000[1]"/>
          <p:cNvPicPr>
            <a:picLocks noChangeAspect="1" noChangeArrowheads="1"/>
          </p:cNvPicPr>
          <p:nvPr/>
        </p:nvPicPr>
        <p:blipFill>
          <a:blip r:embed="rId8"/>
          <a:srcRect/>
          <a:stretch>
            <a:fillRect/>
          </a:stretch>
        </p:blipFill>
        <p:spPr bwMode="auto">
          <a:xfrm>
            <a:off x="5562600" y="3581400"/>
            <a:ext cx="21336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Rectangle 4"/>
          <p:cNvSpPr>
            <a:spLocks noGrp="1" noChangeArrowheads="1"/>
          </p:cNvSpPr>
          <p:nvPr>
            <p:ph type="title"/>
          </p:nvPr>
        </p:nvSpPr>
        <p:spPr/>
        <p:txBody>
          <a:bodyPr/>
          <a:lstStyle/>
          <a:p>
            <a:pPr eaLnBrk="1" hangingPunct="1"/>
            <a:r>
              <a:rPr lang="en-US" smtClean="0">
                <a:solidFill>
                  <a:srgbClr val="003399"/>
                </a:solidFill>
                <a:latin typeface="Cambria" pitchFamily="84" charset="0"/>
              </a:rPr>
              <a:t>Employer Support</a:t>
            </a:r>
          </a:p>
        </p:txBody>
      </p:sp>
      <p:sp>
        <p:nvSpPr>
          <p:cNvPr id="51202" name="Rectangle 5"/>
          <p:cNvSpPr>
            <a:spLocks noGrp="1" noChangeArrowheads="1"/>
          </p:cNvSpPr>
          <p:nvPr>
            <p:ph type="body" idx="1"/>
          </p:nvPr>
        </p:nvSpPr>
        <p:spPr/>
        <p:txBody>
          <a:bodyPr/>
          <a:lstStyle/>
          <a:p>
            <a:pPr eaLnBrk="1" hangingPunct="1"/>
            <a:r>
              <a:rPr lang="en-US" sz="2800" smtClean="0"/>
              <a:t>Companies may have scholarships available to the children of employees</a:t>
            </a:r>
          </a:p>
          <a:p>
            <a:pPr eaLnBrk="1" hangingPunct="1"/>
            <a:r>
              <a:rPr lang="en-US" sz="2800" smtClean="0"/>
              <a:t>Companies may have educational benefits for their part-time employees</a:t>
            </a:r>
          </a:p>
        </p:txBody>
      </p:sp>
      <p:pic>
        <p:nvPicPr>
          <p:cNvPr id="51203" name="Picture 6" descr="MCj04135900000[1]"/>
          <p:cNvPicPr>
            <a:picLocks noChangeAspect="1" noChangeArrowheads="1"/>
          </p:cNvPicPr>
          <p:nvPr/>
        </p:nvPicPr>
        <p:blipFill>
          <a:blip r:embed="rId2"/>
          <a:srcRect/>
          <a:stretch>
            <a:fillRect/>
          </a:stretch>
        </p:blipFill>
        <p:spPr bwMode="auto">
          <a:xfrm>
            <a:off x="3429000" y="4114800"/>
            <a:ext cx="2133600" cy="208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Rectangle 4"/>
          <p:cNvSpPr>
            <a:spLocks noGrp="1" noChangeArrowheads="1"/>
          </p:cNvSpPr>
          <p:nvPr>
            <p:ph type="title"/>
          </p:nvPr>
        </p:nvSpPr>
        <p:spPr>
          <a:xfrm>
            <a:off x="304800" y="304800"/>
            <a:ext cx="8229600" cy="715963"/>
          </a:xfrm>
        </p:spPr>
        <p:txBody>
          <a:bodyPr/>
          <a:lstStyle/>
          <a:p>
            <a:pPr eaLnBrk="1" hangingPunct="1"/>
            <a:r>
              <a:rPr lang="en-US" smtClean="0">
                <a:latin typeface="Cambria" pitchFamily="84" charset="0"/>
              </a:rPr>
              <a:t>Completing the FAFSA: Why?</a:t>
            </a:r>
          </a:p>
        </p:txBody>
      </p:sp>
      <p:sp>
        <p:nvSpPr>
          <p:cNvPr id="25606" name="Rectangle 6"/>
          <p:cNvSpPr>
            <a:spLocks noGrp="1" noChangeArrowheads="1"/>
          </p:cNvSpPr>
          <p:nvPr>
            <p:ph type="body" idx="1"/>
          </p:nvPr>
        </p:nvSpPr>
        <p:spPr>
          <a:xfrm>
            <a:off x="457200" y="2667000"/>
            <a:ext cx="8229600" cy="3001963"/>
          </a:xfrm>
        </p:spPr>
        <p:txBody>
          <a:bodyPr/>
          <a:lstStyle/>
          <a:p>
            <a:pPr eaLnBrk="1" hangingPunct="1"/>
            <a:r>
              <a:rPr lang="en-US" sz="2800" smtClean="0"/>
              <a:t>Data collected is used to calculate the Expected Family Contribution (EFC), which determines the aid you are eligible for.</a:t>
            </a:r>
          </a:p>
          <a:p>
            <a:pPr eaLnBrk="1" hangingPunct="1"/>
            <a:r>
              <a:rPr lang="en-US" sz="2800" smtClean="0"/>
              <a:t>Single application for multiple sources of aid</a:t>
            </a:r>
          </a:p>
          <a:p>
            <a:pPr eaLnBrk="1" hangingPunct="1"/>
            <a:r>
              <a:rPr lang="en-US" sz="2800" smtClean="0"/>
              <a:t>Can list up to 10 schools on application</a:t>
            </a:r>
          </a:p>
        </p:txBody>
      </p:sp>
      <p:pic>
        <p:nvPicPr>
          <p:cNvPr id="52227" name="Content Placeholder 7" descr="FOTW Banner.JPG"/>
          <p:cNvPicPr>
            <a:picLocks noChangeAspect="1"/>
          </p:cNvPicPr>
          <p:nvPr/>
        </p:nvPicPr>
        <p:blipFill>
          <a:blip r:embed="rId2"/>
          <a:srcRect l="19585" t="12143" r="21272" b="77142"/>
          <a:stretch>
            <a:fillRect/>
          </a:stretch>
        </p:blipFill>
        <p:spPr bwMode="auto">
          <a:xfrm>
            <a:off x="381000" y="1219200"/>
            <a:ext cx="8343900" cy="129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Title 2"/>
          <p:cNvSpPr>
            <a:spLocks noGrp="1"/>
          </p:cNvSpPr>
          <p:nvPr>
            <p:ph type="title"/>
          </p:nvPr>
        </p:nvSpPr>
        <p:spPr>
          <a:xfrm>
            <a:off x="304800" y="0"/>
            <a:ext cx="8229600" cy="1143000"/>
          </a:xfrm>
        </p:spPr>
        <p:txBody>
          <a:bodyPr/>
          <a:lstStyle/>
          <a:p>
            <a:r>
              <a:rPr lang="en-US" smtClean="0">
                <a:latin typeface="Cambria" pitchFamily="84" charset="0"/>
              </a:rPr>
              <a:t>Completing the FAFSA: Who?</a:t>
            </a:r>
          </a:p>
        </p:txBody>
      </p:sp>
      <p:sp>
        <p:nvSpPr>
          <p:cNvPr id="53250" name="Content Placeholder 1"/>
          <p:cNvSpPr>
            <a:spLocks noGrp="1"/>
          </p:cNvSpPr>
          <p:nvPr>
            <p:ph idx="1"/>
          </p:nvPr>
        </p:nvSpPr>
        <p:spPr>
          <a:xfrm>
            <a:off x="533400" y="2438400"/>
            <a:ext cx="8229600" cy="3200400"/>
          </a:xfrm>
        </p:spPr>
        <p:txBody>
          <a:bodyPr/>
          <a:lstStyle/>
          <a:p>
            <a:r>
              <a:rPr lang="en-US" sz="2800" smtClean="0"/>
              <a:t>Students must have a social security number (SSN) and be:</a:t>
            </a:r>
          </a:p>
          <a:p>
            <a:pPr lvl="1"/>
            <a:r>
              <a:rPr lang="en-US" sz="2400" smtClean="0"/>
              <a:t>U.S. Citizens</a:t>
            </a:r>
          </a:p>
          <a:p>
            <a:pPr lvl="1"/>
            <a:r>
              <a:rPr lang="en-US" sz="2400" smtClean="0"/>
              <a:t>Eligible noncitizen</a:t>
            </a:r>
          </a:p>
          <a:p>
            <a:pPr lvl="2"/>
            <a:r>
              <a:rPr lang="en-US" smtClean="0"/>
              <a:t>Permanent U.S resident with Permanent Resident Card</a:t>
            </a:r>
          </a:p>
          <a:p>
            <a:pPr lvl="2"/>
            <a:r>
              <a:rPr lang="en-US" smtClean="0"/>
              <a:t>Conditional permanent resident with Conditional Green Card</a:t>
            </a:r>
          </a:p>
          <a:p>
            <a:r>
              <a:rPr lang="en-US" sz="2800" smtClean="0"/>
              <a:t>Parents do not need a SSN</a:t>
            </a:r>
          </a:p>
          <a:p>
            <a:endParaRPr lang="en-US" smtClean="0"/>
          </a:p>
        </p:txBody>
      </p:sp>
      <p:pic>
        <p:nvPicPr>
          <p:cNvPr id="53251" name="Content Placeholder 7" descr="FOTW Banner.JPG"/>
          <p:cNvPicPr>
            <a:picLocks noChangeAspect="1"/>
          </p:cNvPicPr>
          <p:nvPr/>
        </p:nvPicPr>
        <p:blipFill>
          <a:blip r:embed="rId2"/>
          <a:srcRect l="19585" t="12143" r="21272" b="77142"/>
          <a:stretch>
            <a:fillRect/>
          </a:stretch>
        </p:blipFill>
        <p:spPr bwMode="auto">
          <a:xfrm>
            <a:off x="228600" y="1219200"/>
            <a:ext cx="83439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mtClean="0">
                <a:latin typeface="Cambria" pitchFamily="84" charset="0"/>
              </a:rPr>
              <a:t>Financial Aid IS…</a:t>
            </a:r>
          </a:p>
        </p:txBody>
      </p:sp>
      <p:pic>
        <p:nvPicPr>
          <p:cNvPr id="21506" name="Picture 5" descr="MCj04396000000[1]"/>
          <p:cNvPicPr>
            <a:picLocks noChangeAspect="1" noChangeArrowheads="1"/>
          </p:cNvPicPr>
          <p:nvPr/>
        </p:nvPicPr>
        <p:blipFill>
          <a:blip r:embed="rId2"/>
          <a:srcRect/>
          <a:stretch>
            <a:fillRect/>
          </a:stretch>
        </p:blipFill>
        <p:spPr bwMode="auto">
          <a:xfrm>
            <a:off x="2514600" y="3276600"/>
            <a:ext cx="4800600" cy="2795588"/>
          </a:xfrm>
          <a:prstGeom prst="rect">
            <a:avLst/>
          </a:prstGeom>
          <a:noFill/>
          <a:ln w="9525">
            <a:noFill/>
            <a:miter lim="800000"/>
            <a:headEnd/>
            <a:tailEnd/>
          </a:ln>
        </p:spPr>
      </p:pic>
      <p:sp>
        <p:nvSpPr>
          <p:cNvPr id="12294" name="Rectangle 6"/>
          <p:cNvSpPr>
            <a:spLocks noGrp="1" noChangeArrowheads="1"/>
          </p:cNvSpPr>
          <p:nvPr>
            <p:ph type="body" idx="1"/>
          </p:nvPr>
        </p:nvSpPr>
        <p:spPr>
          <a:xfrm>
            <a:off x="381000" y="1371600"/>
            <a:ext cx="8153400" cy="3429000"/>
          </a:xfrm>
        </p:spPr>
        <p:txBody>
          <a:bodyPr/>
          <a:lstStyle/>
          <a:p>
            <a:pPr marL="0" indent="0" algn="ctr" eaLnBrk="1" hangingPunct="1">
              <a:buFontTx/>
              <a:buNone/>
            </a:pPr>
            <a:r>
              <a:rPr lang="en-US" sz="2800" smtClean="0"/>
              <a:t>funding provided to students and families </a:t>
            </a:r>
            <a:br>
              <a:rPr lang="en-US" sz="2800" smtClean="0"/>
            </a:br>
            <a:r>
              <a:rPr lang="en-US" sz="2800" smtClean="0"/>
              <a:t>to help pay for post-secondary </a:t>
            </a:r>
            <a:br>
              <a:rPr lang="en-US" sz="2800" smtClean="0"/>
            </a:br>
            <a:r>
              <a:rPr lang="en-US" sz="2800" smtClean="0"/>
              <a:t>education and </a:t>
            </a:r>
            <a:r>
              <a:rPr lang="en-US" sz="2800" b="1" smtClean="0"/>
              <a:t>educationally related expenses.</a:t>
            </a:r>
          </a:p>
          <a:p>
            <a:pPr marL="0" indent="0" eaLnBrk="1" hangingPunct="1">
              <a:buFontTx/>
              <a:buNone/>
            </a:pPr>
            <a:endParaRPr lang="en-US" smtClean="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304800" y="304800"/>
            <a:ext cx="8229600" cy="715963"/>
          </a:xfrm>
        </p:spPr>
        <p:txBody>
          <a:bodyPr/>
          <a:lstStyle/>
          <a:p>
            <a:pPr eaLnBrk="1" hangingPunct="1"/>
            <a:r>
              <a:rPr lang="en-US" smtClean="0">
                <a:latin typeface="Cambria" pitchFamily="84" charset="0"/>
              </a:rPr>
              <a:t>Completing the FAFSA: Who?</a:t>
            </a:r>
          </a:p>
        </p:txBody>
      </p:sp>
      <p:sp>
        <p:nvSpPr>
          <p:cNvPr id="81924" name="Rectangle 4"/>
          <p:cNvSpPr>
            <a:spLocks noGrp="1" noChangeArrowheads="1"/>
          </p:cNvSpPr>
          <p:nvPr>
            <p:ph type="body" idx="1"/>
          </p:nvPr>
        </p:nvSpPr>
        <p:spPr>
          <a:xfrm>
            <a:off x="457200" y="2590800"/>
            <a:ext cx="8229600" cy="3001963"/>
          </a:xfrm>
        </p:spPr>
        <p:txBody>
          <a:bodyPr/>
          <a:lstStyle/>
          <a:p>
            <a:pPr eaLnBrk="1" hangingPunct="1"/>
            <a:r>
              <a:rPr lang="en-US" sz="2800" smtClean="0"/>
              <a:t>Each student</a:t>
            </a:r>
          </a:p>
          <a:p>
            <a:pPr lvl="1" eaLnBrk="1" hangingPunct="1"/>
            <a:r>
              <a:rPr lang="en-US" sz="2000" smtClean="0"/>
              <a:t>Option to transfer parental information</a:t>
            </a:r>
          </a:p>
          <a:p>
            <a:pPr eaLnBrk="1" hangingPunct="1"/>
            <a:r>
              <a:rPr lang="en-US" sz="2800" smtClean="0"/>
              <a:t>Parent(s)</a:t>
            </a:r>
          </a:p>
          <a:p>
            <a:pPr lvl="1" eaLnBrk="1" hangingPunct="1"/>
            <a:r>
              <a:rPr lang="en-US" sz="2400" smtClean="0"/>
              <a:t>Both parents (biological, step, or adoptive parents) </a:t>
            </a:r>
            <a:br>
              <a:rPr lang="en-US" sz="2400" smtClean="0"/>
            </a:br>
            <a:r>
              <a:rPr lang="en-US" sz="2400" smtClean="0"/>
              <a:t>if married</a:t>
            </a:r>
          </a:p>
          <a:p>
            <a:pPr lvl="1" eaLnBrk="1" hangingPunct="1"/>
            <a:r>
              <a:rPr lang="en-US" sz="2400" smtClean="0"/>
              <a:t>Only one parent if single, divorced or separated </a:t>
            </a:r>
            <a:br>
              <a:rPr lang="en-US" sz="2400" smtClean="0"/>
            </a:br>
            <a:r>
              <a:rPr lang="en-US" sz="2400" smtClean="0"/>
              <a:t>(the parent that the student lives with)</a:t>
            </a:r>
          </a:p>
          <a:p>
            <a:pPr eaLnBrk="1" hangingPunct="1"/>
            <a:endParaRPr lang="en-US" sz="2800" smtClean="0"/>
          </a:p>
        </p:txBody>
      </p:sp>
      <p:pic>
        <p:nvPicPr>
          <p:cNvPr id="54275" name="Content Placeholder 7" descr="FOTW Banner.JPG"/>
          <p:cNvPicPr>
            <a:picLocks noChangeAspect="1"/>
          </p:cNvPicPr>
          <p:nvPr/>
        </p:nvPicPr>
        <p:blipFill>
          <a:blip r:embed="rId2"/>
          <a:srcRect l="19585" t="12143" r="21272" b="77142"/>
          <a:stretch>
            <a:fillRect/>
          </a:stretch>
        </p:blipFill>
        <p:spPr bwMode="auto">
          <a:xfrm>
            <a:off x="381000" y="1219200"/>
            <a:ext cx="8343900" cy="129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24">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92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2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mtClean="0">
                <a:latin typeface="Cambria" pitchFamily="84" charset="0"/>
              </a:rPr>
              <a:t>Completing the FAFSA: Who?</a:t>
            </a:r>
          </a:p>
        </p:txBody>
      </p:sp>
      <p:sp>
        <p:nvSpPr>
          <p:cNvPr id="3" name="Content Placeholder 2"/>
          <p:cNvSpPr>
            <a:spLocks noGrp="1"/>
          </p:cNvSpPr>
          <p:nvPr>
            <p:ph idx="1"/>
          </p:nvPr>
        </p:nvSpPr>
        <p:spPr>
          <a:xfrm>
            <a:off x="457200" y="1524000"/>
            <a:ext cx="8229600" cy="4525963"/>
          </a:xfrm>
        </p:spPr>
        <p:txBody>
          <a:bodyPr/>
          <a:lstStyle/>
          <a:p>
            <a:pPr algn="ctr">
              <a:buFontTx/>
              <a:buNone/>
            </a:pPr>
            <a:r>
              <a:rPr lang="en-US" smtClean="0"/>
              <a:t>TRUE or FALSE?</a:t>
            </a:r>
          </a:p>
          <a:p>
            <a:pPr algn="ctr"/>
            <a:endParaRPr lang="en-US" smtClean="0"/>
          </a:p>
          <a:p>
            <a:pPr algn="ctr">
              <a:buFontTx/>
              <a:buNone/>
            </a:pPr>
            <a:r>
              <a:rPr lang="en-US" sz="2400" smtClean="0"/>
              <a:t>I’m a 20-year-old student, I live by myself </a:t>
            </a:r>
            <a:br>
              <a:rPr lang="en-US" sz="2400" smtClean="0"/>
            </a:br>
            <a:r>
              <a:rPr lang="en-US" sz="2400" smtClean="0"/>
              <a:t>and work to support myself. I don’t have to </a:t>
            </a:r>
            <a:br>
              <a:rPr lang="en-US" sz="2400" smtClean="0"/>
            </a:br>
            <a:r>
              <a:rPr lang="en-US" sz="2400" smtClean="0"/>
              <a:t>use my parent’s information on the FAFSA. </a:t>
            </a:r>
          </a:p>
          <a:p>
            <a:pPr algn="ct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linds(horizontal)">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smtClean="0"/>
              <a:t/>
            </a:r>
            <a:br>
              <a:rPr lang="en-US" smtClean="0"/>
            </a:br>
            <a:r>
              <a:rPr lang="en-US" smtClean="0"/>
              <a:t> </a:t>
            </a:r>
            <a:r>
              <a:rPr lang="en-US" smtClean="0">
                <a:latin typeface="Cambria" pitchFamily="84" charset="0"/>
              </a:rPr>
              <a:t>Completing the FAFSA: </a:t>
            </a:r>
            <a:br>
              <a:rPr lang="en-US" smtClean="0">
                <a:latin typeface="Cambria" pitchFamily="84" charset="0"/>
              </a:rPr>
            </a:br>
            <a:r>
              <a:rPr lang="en-US" smtClean="0">
                <a:latin typeface="Cambria" pitchFamily="84" charset="0"/>
              </a:rPr>
              <a:t>Dependent  -vs.- Independent </a:t>
            </a:r>
            <a:r>
              <a:rPr lang="en-US" smtClean="0"/>
              <a:t/>
            </a:r>
            <a:br>
              <a:rPr lang="en-US" smtClean="0"/>
            </a:br>
            <a:endParaRPr lang="en-US" smtClean="0"/>
          </a:p>
        </p:txBody>
      </p:sp>
      <p:sp>
        <p:nvSpPr>
          <p:cNvPr id="3" name="Content Placeholder 2"/>
          <p:cNvSpPr>
            <a:spLocks noGrp="1"/>
          </p:cNvSpPr>
          <p:nvPr>
            <p:ph idx="1"/>
          </p:nvPr>
        </p:nvSpPr>
        <p:spPr>
          <a:xfrm>
            <a:off x="914400" y="2667000"/>
            <a:ext cx="8229600" cy="3306763"/>
          </a:xfrm>
        </p:spPr>
        <p:txBody>
          <a:bodyPr/>
          <a:lstStyle/>
          <a:p>
            <a:pPr eaLnBrk="1" hangingPunct="1"/>
            <a:r>
              <a:rPr lang="en-US" sz="2800" smtClean="0"/>
              <a:t>Majority are dependent</a:t>
            </a:r>
          </a:p>
          <a:p>
            <a:pPr lvl="1" eaLnBrk="1" hangingPunct="1"/>
            <a:r>
              <a:rPr lang="en-US" sz="1800" smtClean="0"/>
              <a:t>Requires parental information</a:t>
            </a:r>
          </a:p>
          <a:p>
            <a:pPr eaLnBrk="1" hangingPunct="1"/>
            <a:r>
              <a:rPr lang="en-US" sz="2800" smtClean="0"/>
              <a:t>Independent</a:t>
            </a:r>
          </a:p>
          <a:p>
            <a:pPr lvl="1" eaLnBrk="1" hangingPunct="1"/>
            <a:r>
              <a:rPr lang="en-US" sz="1800" smtClean="0"/>
              <a:t>No parental information if*:</a:t>
            </a:r>
          </a:p>
          <a:p>
            <a:pPr lvl="2" eaLnBrk="1" hangingPunct="1"/>
            <a:r>
              <a:rPr lang="en-US" sz="1800" smtClean="0"/>
              <a:t>Married</a:t>
            </a:r>
          </a:p>
          <a:p>
            <a:pPr lvl="2" eaLnBrk="1" hangingPunct="1"/>
            <a:r>
              <a:rPr lang="en-US" sz="1800" smtClean="0"/>
              <a:t>Graduate school</a:t>
            </a:r>
          </a:p>
          <a:p>
            <a:pPr lvl="2" eaLnBrk="1" hangingPunct="1"/>
            <a:r>
              <a:rPr lang="en-US" sz="1800" smtClean="0"/>
              <a:t>At least 24 years old</a:t>
            </a:r>
          </a:p>
          <a:p>
            <a:pPr lvl="2" eaLnBrk="1" hangingPunct="1"/>
            <a:r>
              <a:rPr lang="en-US" sz="1800" smtClean="0"/>
              <a:t>Have a dependent that you provide more than 50% support</a:t>
            </a:r>
          </a:p>
          <a:p>
            <a:pPr lvl="1" eaLnBrk="1" hangingPunct="1">
              <a:buFontTx/>
              <a:buNone/>
            </a:pPr>
            <a:endParaRPr lang="en-US" sz="2400" smtClean="0"/>
          </a:p>
          <a:p>
            <a:pPr lvl="1" eaLnBrk="1" hangingPunct="1"/>
            <a:endParaRPr lang="en-US" smtClean="0"/>
          </a:p>
        </p:txBody>
      </p:sp>
      <p:pic>
        <p:nvPicPr>
          <p:cNvPr id="57347" name="Content Placeholder 7" descr="FOTW Banner.JPG"/>
          <p:cNvPicPr>
            <a:picLocks noChangeAspect="1"/>
          </p:cNvPicPr>
          <p:nvPr/>
        </p:nvPicPr>
        <p:blipFill>
          <a:blip r:embed="rId2"/>
          <a:srcRect l="19585" t="12143" r="21272" b="77142"/>
          <a:stretch>
            <a:fillRect/>
          </a:stretch>
        </p:blipFill>
        <p:spPr bwMode="auto">
          <a:xfrm>
            <a:off x="228600" y="1219200"/>
            <a:ext cx="8343900" cy="129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smtClean="0">
                <a:solidFill>
                  <a:srgbClr val="333399"/>
                </a:solidFill>
                <a:latin typeface="Cambria" pitchFamily="84" charset="0"/>
              </a:rPr>
              <a:t>Completing the FAFSA: When?</a:t>
            </a:r>
          </a:p>
        </p:txBody>
      </p:sp>
      <p:sp>
        <p:nvSpPr>
          <p:cNvPr id="24581" name="Rectangle 5"/>
          <p:cNvSpPr>
            <a:spLocks noGrp="1" noChangeArrowheads="1"/>
          </p:cNvSpPr>
          <p:nvPr>
            <p:ph type="body" idx="1"/>
          </p:nvPr>
        </p:nvSpPr>
        <p:spPr>
          <a:xfrm>
            <a:off x="838200" y="2667000"/>
            <a:ext cx="7620000" cy="3535363"/>
          </a:xfrm>
        </p:spPr>
        <p:txBody>
          <a:bodyPr/>
          <a:lstStyle/>
          <a:p>
            <a:pPr eaLnBrk="1" hangingPunct="1"/>
            <a:r>
              <a:rPr lang="en-US" sz="2800" smtClean="0"/>
              <a:t>2013-2014 Application becomes available </a:t>
            </a:r>
            <a:br>
              <a:rPr lang="en-US" sz="2800" smtClean="0"/>
            </a:br>
            <a:r>
              <a:rPr lang="en-US" sz="2800" smtClean="0"/>
              <a:t>January 1, 2013</a:t>
            </a:r>
          </a:p>
          <a:p>
            <a:pPr eaLnBrk="1" hangingPunct="1"/>
            <a:r>
              <a:rPr lang="en-US" sz="2800" smtClean="0"/>
              <a:t>State of Michigan deadline is March 1</a:t>
            </a:r>
            <a:endParaRPr lang="en-US" sz="2800" baseline="30000" smtClean="0"/>
          </a:p>
          <a:p>
            <a:pPr eaLnBrk="1" hangingPunct="1"/>
            <a:r>
              <a:rPr lang="en-US" sz="2800" smtClean="0"/>
              <a:t>Check with your school for more specific deadlines</a:t>
            </a:r>
          </a:p>
          <a:p>
            <a:pPr eaLnBrk="1" hangingPunct="1"/>
            <a:r>
              <a:rPr lang="en-US" sz="2800" smtClean="0"/>
              <a:t>FAFSA is an annual application</a:t>
            </a:r>
          </a:p>
        </p:txBody>
      </p:sp>
      <p:pic>
        <p:nvPicPr>
          <p:cNvPr id="58371" name="Content Placeholder 7" descr="FOTW Banner.JPG"/>
          <p:cNvPicPr>
            <a:picLocks noChangeAspect="1"/>
          </p:cNvPicPr>
          <p:nvPr/>
        </p:nvPicPr>
        <p:blipFill>
          <a:blip r:embed="rId2"/>
          <a:srcRect l="19585" t="12143" r="21272" b="77142"/>
          <a:stretch>
            <a:fillRect/>
          </a:stretch>
        </p:blipFill>
        <p:spPr bwMode="auto">
          <a:xfrm>
            <a:off x="381000" y="1219200"/>
            <a:ext cx="8343900" cy="129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mtClean="0"/>
              <a:t>Completing the FAFSA: How?</a:t>
            </a:r>
          </a:p>
        </p:txBody>
      </p:sp>
      <p:sp>
        <p:nvSpPr>
          <p:cNvPr id="37891" name="Content Placeholder 2"/>
          <p:cNvSpPr>
            <a:spLocks noGrp="1"/>
          </p:cNvSpPr>
          <p:nvPr>
            <p:ph idx="1"/>
          </p:nvPr>
        </p:nvSpPr>
        <p:spPr>
          <a:xfrm>
            <a:off x="457200" y="1600200"/>
            <a:ext cx="8229600" cy="3429000"/>
          </a:xfrm>
        </p:spPr>
        <p:txBody>
          <a:bodyPr/>
          <a:lstStyle/>
          <a:p>
            <a:r>
              <a:rPr lang="en-US" smtClean="0"/>
              <a:t>The first in “F” in FAFSA stands for:</a:t>
            </a:r>
          </a:p>
          <a:p>
            <a:pPr lvl="1"/>
            <a:r>
              <a:rPr lang="en-US" smtClean="0"/>
              <a:t>A: Frank</a:t>
            </a:r>
          </a:p>
          <a:p>
            <a:pPr lvl="1"/>
            <a:r>
              <a:rPr lang="en-US" smtClean="0"/>
              <a:t>B: Free</a:t>
            </a:r>
          </a:p>
          <a:p>
            <a:pPr lvl="1"/>
            <a:r>
              <a:rPr lang="en-US" smtClean="0"/>
              <a:t>C: Federal</a:t>
            </a:r>
          </a:p>
          <a:p>
            <a:pPr lvl="1"/>
            <a:r>
              <a:rPr lang="en-US" smtClean="0"/>
              <a:t>D: Financial </a:t>
            </a:r>
          </a:p>
          <a:p>
            <a:pPr lvl="1"/>
            <a:r>
              <a:rPr lang="en-US" smtClean="0"/>
              <a:t>E: Applesauce</a:t>
            </a:r>
          </a:p>
          <a:p>
            <a:pPr lvl="1"/>
            <a:endParaRPr lang="en-US" smtClean="0"/>
          </a:p>
          <a:p>
            <a:pPr lvl="1" algn="ctr">
              <a:buFontTx/>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7891">
                                            <p:txEl>
                                              <p:pRg st="0" end="0"/>
                                            </p:txEl>
                                          </p:spTgt>
                                        </p:tgtEl>
                                        <p:attrNameLst>
                                          <p:attrName>style.visibility</p:attrName>
                                        </p:attrNameLst>
                                      </p:cBhvr>
                                      <p:to>
                                        <p:strVal val="visible"/>
                                      </p:to>
                                    </p:set>
                                    <p:anim calcmode="discrete" valueType="clr">
                                      <p:cBhvr override="childStyle">
                                        <p:cTn id="7" dur="80"/>
                                        <p:tgtEl>
                                          <p:spTgt spid="3789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789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7891">
                                            <p:txEl>
                                              <p:pRg st="0" end="0"/>
                                            </p:txEl>
                                          </p:spTgt>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37891">
                                            <p:txEl>
                                              <p:pRg st="1" end="1"/>
                                            </p:txEl>
                                          </p:spTgt>
                                        </p:tgtEl>
                                        <p:attrNameLst>
                                          <p:attrName>style.visibility</p:attrName>
                                        </p:attrNameLst>
                                      </p:cBhvr>
                                      <p:to>
                                        <p:strVal val="visible"/>
                                      </p:to>
                                    </p:set>
                                    <p:anim calcmode="discrete" valueType="clr">
                                      <p:cBhvr override="childStyle">
                                        <p:cTn id="12" dur="80"/>
                                        <p:tgtEl>
                                          <p:spTgt spid="3789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7891">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37891">
                                            <p:txEl>
                                              <p:pRg st="1" end="1"/>
                                            </p:txEl>
                                          </p:spTgt>
                                        </p:tgtEl>
                                        <p:attrNameLst>
                                          <p:attrName>fill.type</p:attrName>
                                        </p:attrNameLst>
                                      </p:cBhvr>
                                      <p:to>
                                        <p:strVal val="solid"/>
                                      </p:to>
                                    </p:se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37891">
                                            <p:txEl>
                                              <p:pRg st="2" end="2"/>
                                            </p:txEl>
                                          </p:spTgt>
                                        </p:tgtEl>
                                        <p:attrNameLst>
                                          <p:attrName>style.visibility</p:attrName>
                                        </p:attrNameLst>
                                      </p:cBhvr>
                                      <p:to>
                                        <p:strVal val="visible"/>
                                      </p:to>
                                    </p:set>
                                    <p:anim calcmode="discrete" valueType="clr">
                                      <p:cBhvr override="childStyle">
                                        <p:cTn id="17" dur="80"/>
                                        <p:tgtEl>
                                          <p:spTgt spid="3789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7891">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37891">
                                            <p:txEl>
                                              <p:pRg st="2" end="2"/>
                                            </p:txEl>
                                          </p:spTgt>
                                        </p:tgtEl>
                                        <p:attrNameLst>
                                          <p:attrName>fill.type</p:attrName>
                                        </p:attrNameLst>
                                      </p:cBhvr>
                                      <p:to>
                                        <p:strVal val="solid"/>
                                      </p:to>
                                    </p:se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37891">
                                            <p:txEl>
                                              <p:pRg st="3" end="3"/>
                                            </p:txEl>
                                          </p:spTgt>
                                        </p:tgtEl>
                                        <p:attrNameLst>
                                          <p:attrName>style.visibility</p:attrName>
                                        </p:attrNameLst>
                                      </p:cBhvr>
                                      <p:to>
                                        <p:strVal val="visible"/>
                                      </p:to>
                                    </p:set>
                                    <p:anim calcmode="discrete" valueType="clr">
                                      <p:cBhvr override="childStyle">
                                        <p:cTn id="22" dur="80"/>
                                        <p:tgtEl>
                                          <p:spTgt spid="3789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37891">
                                            <p:txEl>
                                              <p:pRg st="3" end="3"/>
                                            </p:txEl>
                                          </p:spTgt>
                                        </p:tgtEl>
                                        <p:attrNameLst>
                                          <p:attrName>fillcolor</p:attrName>
                                        </p:attrNameLst>
                                      </p:cBhvr>
                                      <p:tavLst>
                                        <p:tav tm="0">
                                          <p:val>
                                            <p:clrVal>
                                              <a:schemeClr val="accent2"/>
                                            </p:clrVal>
                                          </p:val>
                                        </p:tav>
                                        <p:tav tm="50000">
                                          <p:val>
                                            <p:clrVal>
                                              <a:schemeClr val="hlink"/>
                                            </p:clrVal>
                                          </p:val>
                                        </p:tav>
                                      </p:tavLst>
                                    </p:anim>
                                    <p:set>
                                      <p:cBhvr>
                                        <p:cTn id="24" dur="80"/>
                                        <p:tgtEl>
                                          <p:spTgt spid="37891">
                                            <p:txEl>
                                              <p:pRg st="3" end="3"/>
                                            </p:txEl>
                                          </p:spTgt>
                                        </p:tgtEl>
                                        <p:attrNameLst>
                                          <p:attrName>fill.type</p:attrName>
                                        </p:attrNameLst>
                                      </p:cBhvr>
                                      <p:to>
                                        <p:strVal val="solid"/>
                                      </p:to>
                                    </p:set>
                                  </p:childTnLst>
                                </p:cTn>
                              </p:par>
                              <p:par>
                                <p:cTn id="25" presetID="27" presetClass="entr" presetSubtype="0" fill="hold" grpId="0" nodeType="withEffect">
                                  <p:stCondLst>
                                    <p:cond delay="0"/>
                                  </p:stCondLst>
                                  <p:iterate type="lt">
                                    <p:tmPct val="50000"/>
                                  </p:iterate>
                                  <p:childTnLst>
                                    <p:set>
                                      <p:cBhvr>
                                        <p:cTn id="26" dur="1" fill="hold">
                                          <p:stCondLst>
                                            <p:cond delay="0"/>
                                          </p:stCondLst>
                                        </p:cTn>
                                        <p:tgtEl>
                                          <p:spTgt spid="37891">
                                            <p:txEl>
                                              <p:pRg st="4" end="4"/>
                                            </p:txEl>
                                          </p:spTgt>
                                        </p:tgtEl>
                                        <p:attrNameLst>
                                          <p:attrName>style.visibility</p:attrName>
                                        </p:attrNameLst>
                                      </p:cBhvr>
                                      <p:to>
                                        <p:strVal val="visible"/>
                                      </p:to>
                                    </p:set>
                                    <p:anim calcmode="discrete" valueType="clr">
                                      <p:cBhvr override="childStyle">
                                        <p:cTn id="27" dur="80"/>
                                        <p:tgtEl>
                                          <p:spTgt spid="3789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7891">
                                            <p:txEl>
                                              <p:pRg st="4" end="4"/>
                                            </p:txEl>
                                          </p:spTgt>
                                        </p:tgtEl>
                                        <p:attrNameLst>
                                          <p:attrName>fillcolor</p:attrName>
                                        </p:attrNameLst>
                                      </p:cBhvr>
                                      <p:tavLst>
                                        <p:tav tm="0">
                                          <p:val>
                                            <p:clrVal>
                                              <a:schemeClr val="accent2"/>
                                            </p:clrVal>
                                          </p:val>
                                        </p:tav>
                                        <p:tav tm="50000">
                                          <p:val>
                                            <p:clrVal>
                                              <a:schemeClr val="hlink"/>
                                            </p:clrVal>
                                          </p:val>
                                        </p:tav>
                                      </p:tavLst>
                                    </p:anim>
                                    <p:set>
                                      <p:cBhvr>
                                        <p:cTn id="29" dur="80"/>
                                        <p:tgtEl>
                                          <p:spTgt spid="37891">
                                            <p:txEl>
                                              <p:pRg st="4" end="4"/>
                                            </p:txEl>
                                          </p:spTgt>
                                        </p:tgtEl>
                                        <p:attrNameLst>
                                          <p:attrName>fill.type</p:attrName>
                                        </p:attrNameLst>
                                      </p:cBhvr>
                                      <p:to>
                                        <p:strVal val="solid"/>
                                      </p:to>
                                    </p:set>
                                  </p:childTnLst>
                                </p:cTn>
                              </p:par>
                              <p:par>
                                <p:cTn id="30" presetID="27" presetClass="entr" presetSubtype="0" fill="hold" grpId="0" nodeType="withEffect">
                                  <p:stCondLst>
                                    <p:cond delay="0"/>
                                  </p:stCondLst>
                                  <p:iterate type="lt">
                                    <p:tmPct val="50000"/>
                                  </p:iterate>
                                  <p:childTnLst>
                                    <p:set>
                                      <p:cBhvr>
                                        <p:cTn id="31" dur="1" fill="hold">
                                          <p:stCondLst>
                                            <p:cond delay="0"/>
                                          </p:stCondLst>
                                        </p:cTn>
                                        <p:tgtEl>
                                          <p:spTgt spid="37891">
                                            <p:txEl>
                                              <p:pRg st="5" end="5"/>
                                            </p:txEl>
                                          </p:spTgt>
                                        </p:tgtEl>
                                        <p:attrNameLst>
                                          <p:attrName>style.visibility</p:attrName>
                                        </p:attrNameLst>
                                      </p:cBhvr>
                                      <p:to>
                                        <p:strVal val="visible"/>
                                      </p:to>
                                    </p:set>
                                    <p:anim calcmode="discrete" valueType="clr">
                                      <p:cBhvr override="childStyle">
                                        <p:cTn id="32" dur="80"/>
                                        <p:tgtEl>
                                          <p:spTgt spid="37891">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37891">
                                            <p:txEl>
                                              <p:pRg st="5" end="5"/>
                                            </p:txEl>
                                          </p:spTgt>
                                        </p:tgtEl>
                                        <p:attrNameLst>
                                          <p:attrName>fillcolor</p:attrName>
                                        </p:attrNameLst>
                                      </p:cBhvr>
                                      <p:tavLst>
                                        <p:tav tm="0">
                                          <p:val>
                                            <p:clrVal>
                                              <a:schemeClr val="accent2"/>
                                            </p:clrVal>
                                          </p:val>
                                        </p:tav>
                                        <p:tav tm="50000">
                                          <p:val>
                                            <p:clrVal>
                                              <a:schemeClr val="hlink"/>
                                            </p:clrVal>
                                          </p:val>
                                        </p:tav>
                                      </p:tavLst>
                                    </p:anim>
                                    <p:set>
                                      <p:cBhvr>
                                        <p:cTn id="34" dur="80"/>
                                        <p:tgtEl>
                                          <p:spTgt spid="37891">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smtClean="0">
                <a:solidFill>
                  <a:srgbClr val="333399"/>
                </a:solidFill>
                <a:latin typeface="Cambria" pitchFamily="84" charset="0"/>
              </a:rPr>
              <a:t>Completing the FAFSA: How?</a:t>
            </a:r>
          </a:p>
        </p:txBody>
      </p:sp>
      <p:sp>
        <p:nvSpPr>
          <p:cNvPr id="27671" name="Rectangle 23"/>
          <p:cNvSpPr>
            <a:spLocks noGrp="1" noChangeArrowheads="1"/>
          </p:cNvSpPr>
          <p:nvPr>
            <p:ph type="body" sz="half" idx="2"/>
          </p:nvPr>
        </p:nvSpPr>
        <p:spPr>
          <a:xfrm>
            <a:off x="5410200" y="1295400"/>
            <a:ext cx="3733800" cy="3992563"/>
          </a:xfrm>
        </p:spPr>
        <p:txBody>
          <a:bodyPr/>
          <a:lstStyle/>
          <a:p>
            <a:pPr eaLnBrk="1" hangingPunct="1"/>
            <a:r>
              <a:rPr lang="en-US" sz="2800" smtClean="0">
                <a:solidFill>
                  <a:schemeClr val="tx2"/>
                </a:solidFill>
              </a:rPr>
              <a:t>www.fafsa.gov</a:t>
            </a:r>
          </a:p>
          <a:p>
            <a:pPr eaLnBrk="1" hangingPunct="1"/>
            <a:endParaRPr lang="en-US" sz="2800" smtClean="0">
              <a:solidFill>
                <a:schemeClr val="tx2"/>
              </a:solidFill>
            </a:endParaRPr>
          </a:p>
          <a:p>
            <a:pPr eaLnBrk="1" hangingPunct="1"/>
            <a:endParaRPr lang="en-US" sz="2800" smtClean="0"/>
          </a:p>
          <a:p>
            <a:pPr eaLnBrk="1" hangingPunct="1"/>
            <a:endParaRPr lang="en-US" sz="2800" smtClean="0"/>
          </a:p>
          <a:p>
            <a:pPr eaLnBrk="1" hangingPunct="1"/>
            <a:endParaRPr lang="en-US" sz="2800" smtClean="0"/>
          </a:p>
          <a:p>
            <a:pPr eaLnBrk="1" hangingPunct="1"/>
            <a:r>
              <a:rPr lang="en-US" sz="2800" smtClean="0"/>
              <a:t>www.fafsa.com</a:t>
            </a:r>
          </a:p>
        </p:txBody>
      </p:sp>
      <p:pic>
        <p:nvPicPr>
          <p:cNvPr id="27654" name="Picture 6" descr="MMj01855880000[1]"/>
          <p:cNvPicPr>
            <a:picLocks noChangeAspect="1" noChangeArrowheads="1" noCrop="1"/>
          </p:cNvPicPr>
          <p:nvPr/>
        </p:nvPicPr>
        <p:blipFill>
          <a:blip r:embed="rId3"/>
          <a:srcRect/>
          <a:stretch>
            <a:fillRect/>
          </a:stretch>
        </p:blipFill>
        <p:spPr bwMode="auto">
          <a:xfrm>
            <a:off x="7772400" y="1371600"/>
            <a:ext cx="1089025" cy="1143000"/>
          </a:xfrm>
          <a:prstGeom prst="rect">
            <a:avLst/>
          </a:prstGeom>
          <a:noFill/>
          <a:ln w="9525">
            <a:noFill/>
            <a:miter lim="800000"/>
            <a:headEnd/>
            <a:tailEnd/>
          </a:ln>
        </p:spPr>
      </p:pic>
      <p:pic>
        <p:nvPicPr>
          <p:cNvPr id="27655" name="Picture 7" descr="MCj04325370000[1]"/>
          <p:cNvPicPr>
            <a:picLocks noChangeAspect="1" noChangeArrowheads="1"/>
          </p:cNvPicPr>
          <p:nvPr/>
        </p:nvPicPr>
        <p:blipFill>
          <a:blip r:embed="rId4"/>
          <a:srcRect/>
          <a:stretch>
            <a:fillRect/>
          </a:stretch>
        </p:blipFill>
        <p:spPr bwMode="auto">
          <a:xfrm>
            <a:off x="7620000" y="3657600"/>
            <a:ext cx="990600" cy="990600"/>
          </a:xfrm>
          <a:prstGeom prst="rect">
            <a:avLst/>
          </a:prstGeom>
          <a:noFill/>
          <a:ln w="9525">
            <a:noFill/>
            <a:miter lim="800000"/>
            <a:headEnd/>
            <a:tailEnd/>
          </a:ln>
        </p:spPr>
      </p:pic>
      <p:pic>
        <p:nvPicPr>
          <p:cNvPr id="12" name="Picture 8"/>
          <p:cNvPicPr>
            <a:picLocks noGrp="1" noChangeAspect="1" noChangeArrowheads="1"/>
          </p:cNvPicPr>
          <p:nvPr>
            <p:ph sz="half" idx="1"/>
          </p:nvPr>
        </p:nvPicPr>
        <p:blipFill>
          <a:blip r:embed="rId5" cstate="print"/>
          <a:srcRect l="18033" t="12500" r="19672" b="6726"/>
          <a:stretch>
            <a:fillRect/>
          </a:stretch>
        </p:blipFill>
        <p:spPr>
          <a:xfrm>
            <a:off x="457200" y="1295400"/>
            <a:ext cx="4038600" cy="4738621"/>
          </a:xfrm>
          <a:effectLst>
            <a:softEdge rad="31750"/>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7671">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7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09600" y="0"/>
            <a:ext cx="8229600" cy="1371600"/>
          </a:xfrm>
        </p:spPr>
        <p:txBody>
          <a:bodyPr/>
          <a:lstStyle/>
          <a:p>
            <a:pPr eaLnBrk="1" hangingPunct="1"/>
            <a:r>
              <a:rPr lang="en-US" smtClean="0">
                <a:solidFill>
                  <a:srgbClr val="333399"/>
                </a:solidFill>
                <a:latin typeface="Cambria" pitchFamily="84" charset="0"/>
              </a:rPr>
              <a:t>Completing the FAFSA: How?</a:t>
            </a:r>
          </a:p>
        </p:txBody>
      </p:sp>
      <p:sp>
        <p:nvSpPr>
          <p:cNvPr id="29699" name="Rectangle 3"/>
          <p:cNvSpPr>
            <a:spLocks noGrp="1" noChangeArrowheads="1"/>
          </p:cNvSpPr>
          <p:nvPr>
            <p:ph type="body" idx="1"/>
          </p:nvPr>
        </p:nvSpPr>
        <p:spPr>
          <a:xfrm>
            <a:off x="914400" y="2590800"/>
            <a:ext cx="7772400" cy="3886200"/>
          </a:xfrm>
        </p:spPr>
        <p:txBody>
          <a:bodyPr/>
          <a:lstStyle/>
          <a:p>
            <a:pPr eaLnBrk="1" hangingPunct="1"/>
            <a:r>
              <a:rPr lang="en-US" sz="2800" smtClean="0"/>
              <a:t>2012 Tax Return or </a:t>
            </a:r>
          </a:p>
          <a:p>
            <a:pPr lvl="1" eaLnBrk="1" hangingPunct="1"/>
            <a:r>
              <a:rPr lang="en-US" sz="2400" smtClean="0"/>
              <a:t>W2s or year-end pay stub </a:t>
            </a:r>
          </a:p>
          <a:p>
            <a:pPr lvl="1" eaLnBrk="1" hangingPunct="1"/>
            <a:r>
              <a:rPr lang="en-US" sz="2400" smtClean="0"/>
              <a:t>2011 tax return*</a:t>
            </a:r>
          </a:p>
          <a:p>
            <a:pPr eaLnBrk="1" hangingPunct="1"/>
            <a:r>
              <a:rPr lang="en-US" sz="2800" smtClean="0"/>
              <a:t>Bank/Asset Statements</a:t>
            </a:r>
          </a:p>
          <a:p>
            <a:pPr eaLnBrk="1" hangingPunct="1"/>
            <a:r>
              <a:rPr lang="en-US" sz="2800" smtClean="0"/>
              <a:t>Disability, SSI, Child support statement</a:t>
            </a:r>
          </a:p>
          <a:p>
            <a:pPr eaLnBrk="1" hangingPunct="1"/>
            <a:r>
              <a:rPr lang="en-US" sz="2800" smtClean="0"/>
              <a:t>Department of Education PIN</a:t>
            </a:r>
          </a:p>
          <a:p>
            <a:pPr lvl="1" eaLnBrk="1" hangingPunct="1"/>
            <a:r>
              <a:rPr lang="en-US" sz="2400" smtClean="0"/>
              <a:t>Student </a:t>
            </a:r>
            <a:r>
              <a:rPr lang="en-US" sz="2400" i="1" u="sng" smtClean="0"/>
              <a:t>AND</a:t>
            </a:r>
            <a:r>
              <a:rPr lang="en-US" sz="2400" smtClean="0"/>
              <a:t> one Parent </a:t>
            </a:r>
          </a:p>
          <a:p>
            <a:pPr lvl="1" eaLnBrk="1" hangingPunct="1"/>
            <a:r>
              <a:rPr lang="en-US" sz="2400" i="1" smtClean="0"/>
              <a:t>www.pin.ed.gov</a:t>
            </a:r>
          </a:p>
        </p:txBody>
      </p:sp>
      <p:pic>
        <p:nvPicPr>
          <p:cNvPr id="62467" name="Content Placeholder 7" descr="FOTW Banner.JPG"/>
          <p:cNvPicPr>
            <a:picLocks noChangeAspect="1"/>
          </p:cNvPicPr>
          <p:nvPr/>
        </p:nvPicPr>
        <p:blipFill>
          <a:blip r:embed="rId3"/>
          <a:srcRect l="19585" t="12143" r="21272" b="77142"/>
          <a:stretch>
            <a:fillRect/>
          </a:stretch>
        </p:blipFill>
        <p:spPr bwMode="auto">
          <a:xfrm>
            <a:off x="228600" y="1219200"/>
            <a:ext cx="8343900" cy="1295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69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US" smtClean="0">
                <a:latin typeface="Cambria" pitchFamily="84" charset="0"/>
              </a:rPr>
              <a:t>What to Expect on the FAFSA</a:t>
            </a:r>
          </a:p>
        </p:txBody>
      </p:sp>
      <p:sp>
        <p:nvSpPr>
          <p:cNvPr id="37891" name="Rectangle 3"/>
          <p:cNvSpPr>
            <a:spLocks noGrp="1" noChangeArrowheads="1"/>
          </p:cNvSpPr>
          <p:nvPr>
            <p:ph type="body" idx="1"/>
          </p:nvPr>
        </p:nvSpPr>
        <p:spPr>
          <a:xfrm>
            <a:off x="762000" y="1600200"/>
            <a:ext cx="7543800" cy="4525963"/>
          </a:xfrm>
        </p:spPr>
        <p:txBody>
          <a:bodyPr/>
          <a:lstStyle/>
          <a:p>
            <a:pPr eaLnBrk="1" hangingPunct="1"/>
            <a:r>
              <a:rPr lang="en-US" sz="2800" smtClean="0"/>
              <a:t>3 out of 4 sections are student information</a:t>
            </a:r>
          </a:p>
          <a:p>
            <a:pPr eaLnBrk="1" hangingPunct="1"/>
            <a:r>
              <a:rPr lang="en-US" sz="2800" smtClean="0"/>
              <a:t>1 section for parents or adoptive guardian</a:t>
            </a:r>
          </a:p>
          <a:p>
            <a:pPr eaLnBrk="1" hangingPunct="1"/>
            <a:r>
              <a:rPr lang="en-US" sz="2800" smtClean="0"/>
              <a:t>“As of today”</a:t>
            </a:r>
          </a:p>
          <a:p>
            <a:pPr eaLnBrk="1" hangingPunct="1"/>
            <a:r>
              <a:rPr lang="en-US" sz="2800" smtClean="0"/>
              <a:t>Males must register with the Selective Service</a:t>
            </a:r>
          </a:p>
          <a:p>
            <a:pPr eaLnBrk="1" hangingPunct="1"/>
            <a:endParaRPr lang="en-US" smtClean="0"/>
          </a:p>
          <a:p>
            <a:pPr eaLnBrk="1" hangingPunct="1"/>
            <a:endParaRPr lang="en-US" smtClean="0"/>
          </a:p>
        </p:txBody>
      </p:sp>
      <p:pic>
        <p:nvPicPr>
          <p:cNvPr id="64515" name="Picture 6" descr="MCj04104830000[1]"/>
          <p:cNvPicPr>
            <a:picLocks noChangeAspect="1" noChangeArrowheads="1"/>
          </p:cNvPicPr>
          <p:nvPr/>
        </p:nvPicPr>
        <p:blipFill>
          <a:blip r:embed="rId2"/>
          <a:srcRect/>
          <a:stretch>
            <a:fillRect/>
          </a:stretch>
        </p:blipFill>
        <p:spPr bwMode="auto">
          <a:xfrm>
            <a:off x="4876800" y="4572000"/>
            <a:ext cx="1371600" cy="144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smtClean="0">
                <a:latin typeface="Cambria" pitchFamily="84" charset="0"/>
              </a:rPr>
              <a:t>IRS Data Retrieval </a:t>
            </a:r>
          </a:p>
        </p:txBody>
      </p:sp>
      <p:sp>
        <p:nvSpPr>
          <p:cNvPr id="65538" name="Content Placeholder 2"/>
          <p:cNvSpPr>
            <a:spLocks noGrp="1"/>
          </p:cNvSpPr>
          <p:nvPr>
            <p:ph idx="1"/>
          </p:nvPr>
        </p:nvSpPr>
        <p:spPr/>
        <p:txBody>
          <a:bodyPr/>
          <a:lstStyle/>
          <a:p>
            <a:pPr marL="228600" indent="-228600" eaLnBrk="1" hangingPunct="1">
              <a:spcAft>
                <a:spcPts val="1200"/>
              </a:spcAft>
            </a:pPr>
            <a:r>
              <a:rPr lang="en-US" sz="2400" smtClean="0"/>
              <a:t>Federal Student Aid and the Internal Revenue Service collaborated to develop a solution that simplifies FAFSA completion.  </a:t>
            </a:r>
          </a:p>
          <a:p>
            <a:pPr marL="228600" indent="-228600" eaLnBrk="1" hangingPunct="1">
              <a:spcAft>
                <a:spcPts val="1200"/>
              </a:spcAft>
            </a:pPr>
            <a:r>
              <a:rPr lang="en-US" sz="2400" smtClean="0"/>
              <a:t>The IRS Data Retrieval tool will allow FAFSA on the Web applicants to request and retrieve their income and tax data from the IRS. </a:t>
            </a:r>
          </a:p>
          <a:p>
            <a:pPr marL="228600" indent="-228600" eaLnBrk="1" hangingPunct="1">
              <a:spcAft>
                <a:spcPts val="1200"/>
              </a:spcAft>
            </a:pPr>
            <a:r>
              <a:rPr lang="en-US" sz="2400" smtClean="0"/>
              <a:t>Electronically filed tax return information will be available from the IRS in 1-2 weeks, data from paper tax returns will be available in 6-8 weeks.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0" y="304800"/>
            <a:ext cx="8229600" cy="715963"/>
          </a:xfrm>
        </p:spPr>
        <p:txBody>
          <a:bodyPr/>
          <a:lstStyle/>
          <a:p>
            <a:pPr eaLnBrk="1" hangingPunct="1"/>
            <a:r>
              <a:rPr lang="en-US" smtClean="0">
                <a:latin typeface="Cambria" pitchFamily="84" charset="0"/>
              </a:rPr>
              <a:t>Frequent FAFSA Errors</a:t>
            </a:r>
          </a:p>
        </p:txBody>
      </p:sp>
      <p:sp>
        <p:nvSpPr>
          <p:cNvPr id="44036" name="Rectangle 3"/>
          <p:cNvSpPr>
            <a:spLocks noGrp="1" noChangeArrowheads="1"/>
          </p:cNvSpPr>
          <p:nvPr>
            <p:ph type="body" idx="1"/>
          </p:nvPr>
        </p:nvSpPr>
        <p:spPr>
          <a:xfrm>
            <a:off x="762000" y="1646238"/>
            <a:ext cx="8229600" cy="4525962"/>
          </a:xfrm>
        </p:spPr>
        <p:txBody>
          <a:bodyPr/>
          <a:lstStyle/>
          <a:p>
            <a:pPr eaLnBrk="1" hangingPunct="1">
              <a:lnSpc>
                <a:spcPct val="90000"/>
              </a:lnSpc>
            </a:pPr>
            <a:r>
              <a:rPr lang="en-US" sz="2800" smtClean="0"/>
              <a:t>Student’s social security number</a:t>
            </a:r>
          </a:p>
          <a:p>
            <a:pPr eaLnBrk="1" hangingPunct="1">
              <a:lnSpc>
                <a:spcPct val="90000"/>
              </a:lnSpc>
            </a:pPr>
            <a:r>
              <a:rPr lang="en-US" sz="2800" smtClean="0"/>
              <a:t>Divorced/remarried parental information</a:t>
            </a:r>
          </a:p>
          <a:p>
            <a:pPr eaLnBrk="1" hangingPunct="1">
              <a:lnSpc>
                <a:spcPct val="90000"/>
              </a:lnSpc>
            </a:pPr>
            <a:r>
              <a:rPr lang="en-US" sz="2800" smtClean="0"/>
              <a:t>Student/parent income</a:t>
            </a:r>
          </a:p>
          <a:p>
            <a:pPr eaLnBrk="1" hangingPunct="1">
              <a:lnSpc>
                <a:spcPct val="90000"/>
              </a:lnSpc>
            </a:pPr>
            <a:r>
              <a:rPr lang="en-US" sz="2800" smtClean="0"/>
              <a:t>Untaxed income</a:t>
            </a:r>
          </a:p>
          <a:p>
            <a:pPr eaLnBrk="1" hangingPunct="1">
              <a:lnSpc>
                <a:spcPct val="90000"/>
              </a:lnSpc>
            </a:pPr>
            <a:r>
              <a:rPr lang="en-US" sz="2800" smtClean="0"/>
              <a:t>U.S. income taxes paid </a:t>
            </a:r>
          </a:p>
          <a:p>
            <a:pPr eaLnBrk="1" hangingPunct="1">
              <a:lnSpc>
                <a:spcPct val="90000"/>
              </a:lnSpc>
            </a:pPr>
            <a:r>
              <a:rPr lang="en-US" sz="2800" smtClean="0"/>
              <a:t>Household size</a:t>
            </a:r>
          </a:p>
          <a:p>
            <a:pPr eaLnBrk="1" hangingPunct="1">
              <a:lnSpc>
                <a:spcPct val="90000"/>
              </a:lnSpc>
            </a:pPr>
            <a:r>
              <a:rPr lang="en-US" sz="2800" smtClean="0"/>
              <a:t>Number of household members in college</a:t>
            </a:r>
          </a:p>
          <a:p>
            <a:pPr eaLnBrk="1" hangingPunct="1">
              <a:lnSpc>
                <a:spcPct val="90000"/>
              </a:lnSpc>
            </a:pPr>
            <a:r>
              <a:rPr lang="en-US" sz="2800" smtClean="0"/>
              <a:t>Self-help preferences</a:t>
            </a:r>
          </a:p>
          <a:p>
            <a:pPr eaLnBrk="1" hangingPunct="1">
              <a:lnSpc>
                <a:spcPct val="90000"/>
              </a:lnSpc>
            </a:pPr>
            <a:endParaRPr lang="en-US" smtClean="0"/>
          </a:p>
        </p:txBody>
      </p:sp>
      <p:pic>
        <p:nvPicPr>
          <p:cNvPr id="67587" name="Picture 5" descr="MCj00787140000[1]"/>
          <p:cNvPicPr>
            <a:picLocks noChangeAspect="1" noChangeArrowheads="1"/>
          </p:cNvPicPr>
          <p:nvPr/>
        </p:nvPicPr>
        <p:blipFill>
          <a:blip r:embed="rId2"/>
          <a:srcRect/>
          <a:stretch>
            <a:fillRect/>
          </a:stretch>
        </p:blipFill>
        <p:spPr bwMode="auto">
          <a:xfrm>
            <a:off x="7391400" y="0"/>
            <a:ext cx="1279525"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6">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44036">
                                            <p:txEl>
                                              <p:pRg st="2" end="2"/>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4036">
                                            <p:txEl>
                                              <p:pRg st="3" end="3"/>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4036">
                                            <p:txEl>
                                              <p:pRg st="4" end="4"/>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4036">
                                            <p:txEl>
                                              <p:pRg st="5" end="5"/>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4036">
                                            <p:txEl>
                                              <p:pRg st="6" end="6"/>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403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uiExpand="1"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smtClean="0">
                <a:solidFill>
                  <a:srgbClr val="333399"/>
                </a:solidFill>
                <a:latin typeface="Cambria" pitchFamily="84" charset="0"/>
              </a:rPr>
              <a:t>Financial Aid is NOT…</a:t>
            </a:r>
          </a:p>
        </p:txBody>
      </p:sp>
      <p:sp>
        <p:nvSpPr>
          <p:cNvPr id="19460" name="Rectangle 4"/>
          <p:cNvSpPr>
            <a:spLocks noGrp="1" noChangeArrowheads="1"/>
          </p:cNvSpPr>
          <p:nvPr>
            <p:ph type="body" idx="1"/>
          </p:nvPr>
        </p:nvSpPr>
        <p:spPr>
          <a:xfrm>
            <a:off x="381000" y="1828800"/>
            <a:ext cx="5410200" cy="2667000"/>
          </a:xfrm>
        </p:spPr>
        <p:txBody>
          <a:bodyPr/>
          <a:lstStyle/>
          <a:p>
            <a:pPr eaLnBrk="1" hangingPunct="1">
              <a:buFontTx/>
              <a:buNone/>
            </a:pPr>
            <a:endParaRPr lang="en-US" smtClean="0"/>
          </a:p>
          <a:p>
            <a:pPr eaLnBrk="1" hangingPunct="1">
              <a:buFontTx/>
              <a:buNone/>
            </a:pPr>
            <a:endParaRPr lang="en-US" smtClean="0"/>
          </a:p>
          <a:p>
            <a:pPr eaLnBrk="1" hangingPunct="1"/>
            <a:endParaRPr lang="en-US" smtClean="0"/>
          </a:p>
          <a:p>
            <a:pPr eaLnBrk="1" hangingPunct="1"/>
            <a:endParaRPr lang="en-US" smtClean="0"/>
          </a:p>
          <a:p>
            <a:pPr eaLnBrk="1" hangingPunct="1"/>
            <a:endParaRPr lang="en-US" smtClean="0">
              <a:solidFill>
                <a:srgbClr val="000000"/>
              </a:solidFill>
            </a:endParaRPr>
          </a:p>
        </p:txBody>
      </p:sp>
      <p:sp>
        <p:nvSpPr>
          <p:cNvPr id="22531" name="Rectangle 6"/>
          <p:cNvSpPr>
            <a:spLocks noChangeArrowheads="1"/>
          </p:cNvSpPr>
          <p:nvPr/>
        </p:nvSpPr>
        <p:spPr bwMode="auto">
          <a:xfrm>
            <a:off x="1447800" y="4953000"/>
            <a:ext cx="6477000" cy="1371600"/>
          </a:xfrm>
          <a:prstGeom prst="rect">
            <a:avLst/>
          </a:prstGeom>
          <a:noFill/>
          <a:ln w="9525">
            <a:noFill/>
            <a:miter lim="800000"/>
            <a:headEnd/>
            <a:tailEnd/>
          </a:ln>
        </p:spPr>
        <p:txBody>
          <a:bodyPr lIns="92075" tIns="46038" rIns="92075" bIns="46038">
            <a:prstTxWarp prst="textNoShape">
              <a:avLst/>
            </a:prstTxWarp>
          </a:bodyPr>
          <a:lstStyle/>
          <a:p>
            <a:pPr marL="342900" indent="-342900" algn="ctr">
              <a:spcBef>
                <a:spcPct val="20000"/>
              </a:spcBef>
            </a:pPr>
            <a:endParaRPr lang="en-US" sz="3600">
              <a:solidFill>
                <a:srgbClr val="333399"/>
              </a:solidFill>
              <a:latin typeface="Bookman Old Style" pitchFamily="84" charset="0"/>
            </a:endParaRPr>
          </a:p>
        </p:txBody>
      </p:sp>
      <p:pic>
        <p:nvPicPr>
          <p:cNvPr id="7175" name="Picture 7" descr="C:\Documents and Settings\dbwii\Local Settings\Temporary Internet Files\Content.IE5\19KYV2YH\MC900441319[1].png"/>
          <p:cNvPicPr>
            <a:picLocks noChangeAspect="1" noChangeArrowheads="1"/>
          </p:cNvPicPr>
          <p:nvPr/>
        </p:nvPicPr>
        <p:blipFill>
          <a:blip r:embed="rId2"/>
          <a:srcRect/>
          <a:stretch>
            <a:fillRect/>
          </a:stretch>
        </p:blipFill>
        <p:spPr bwMode="auto">
          <a:xfrm rot="-1073167">
            <a:off x="325438" y="1087438"/>
            <a:ext cx="2514600" cy="2514600"/>
          </a:xfrm>
          <a:prstGeom prst="rect">
            <a:avLst/>
          </a:prstGeom>
          <a:noFill/>
          <a:ln w="9525">
            <a:noFill/>
            <a:miter lim="800000"/>
            <a:headEnd/>
            <a:tailEnd/>
          </a:ln>
        </p:spPr>
      </p:pic>
      <p:pic>
        <p:nvPicPr>
          <p:cNvPr id="7178" name="Picture 10" descr="C:\Documents and Settings\dbwii\Local Settings\Temporary Internet Files\Content.IE5\22LGDU1O\MC900439997[1].png"/>
          <p:cNvPicPr>
            <a:picLocks noChangeAspect="1" noChangeArrowheads="1"/>
          </p:cNvPicPr>
          <p:nvPr/>
        </p:nvPicPr>
        <p:blipFill>
          <a:blip r:embed="rId3"/>
          <a:srcRect/>
          <a:stretch>
            <a:fillRect/>
          </a:stretch>
        </p:blipFill>
        <p:spPr bwMode="auto">
          <a:xfrm>
            <a:off x="5524500" y="1295400"/>
            <a:ext cx="3619500" cy="2146300"/>
          </a:xfrm>
          <a:prstGeom prst="rect">
            <a:avLst/>
          </a:prstGeom>
          <a:noFill/>
          <a:ln w="9525">
            <a:noFill/>
            <a:miter lim="800000"/>
            <a:headEnd/>
            <a:tailEnd/>
          </a:ln>
        </p:spPr>
      </p:pic>
      <p:pic>
        <p:nvPicPr>
          <p:cNvPr id="7185" name="Picture 17" descr="C:\Documents and Settings\dbwii\Local Settings\Temporary Internet Files\Content.IE5\6KCP14FN\MC900447248[1].jpg"/>
          <p:cNvPicPr>
            <a:picLocks noChangeAspect="1" noChangeArrowheads="1"/>
          </p:cNvPicPr>
          <p:nvPr/>
        </p:nvPicPr>
        <p:blipFill>
          <a:blip r:embed="rId4"/>
          <a:srcRect/>
          <a:stretch>
            <a:fillRect/>
          </a:stretch>
        </p:blipFill>
        <p:spPr bwMode="auto">
          <a:xfrm>
            <a:off x="685800" y="3581400"/>
            <a:ext cx="2133600" cy="2590800"/>
          </a:xfrm>
          <a:prstGeom prst="rect">
            <a:avLst/>
          </a:prstGeom>
          <a:noFill/>
          <a:ln w="9525">
            <a:noFill/>
            <a:miter lim="800000"/>
            <a:headEnd/>
            <a:tailEnd/>
          </a:ln>
        </p:spPr>
      </p:pic>
      <p:pic>
        <p:nvPicPr>
          <p:cNvPr id="7187" name="Picture 19" descr="C:\Documents and Settings\dbwii\Local Settings\Temporary Internet Files\Content.IE5\6KCP14FN\MC900089526[1].wmf"/>
          <p:cNvPicPr>
            <a:picLocks noChangeAspect="1" noChangeArrowheads="1"/>
          </p:cNvPicPr>
          <p:nvPr/>
        </p:nvPicPr>
        <p:blipFill>
          <a:blip r:embed="rId5"/>
          <a:srcRect/>
          <a:stretch>
            <a:fillRect/>
          </a:stretch>
        </p:blipFill>
        <p:spPr bwMode="auto">
          <a:xfrm>
            <a:off x="5486400" y="3416300"/>
            <a:ext cx="2895600" cy="2679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2" presetClass="entr" presetSubtype="12" fill="hold" nodeType="afterEffect">
                                  <p:stCondLst>
                                    <p:cond delay="0"/>
                                  </p:stCondLst>
                                  <p:childTnLst>
                                    <p:set>
                                      <p:cBhvr>
                                        <p:cTn id="9" dur="1" fill="hold">
                                          <p:stCondLst>
                                            <p:cond delay="0"/>
                                          </p:stCondLst>
                                        </p:cTn>
                                        <p:tgtEl>
                                          <p:spTgt spid="7178"/>
                                        </p:tgtEl>
                                        <p:attrNameLst>
                                          <p:attrName>style.visibility</p:attrName>
                                        </p:attrNameLst>
                                      </p:cBhvr>
                                      <p:to>
                                        <p:strVal val="visible"/>
                                      </p:to>
                                    </p:set>
                                    <p:anim calcmode="lin" valueType="num">
                                      <p:cBhvr additive="base">
                                        <p:cTn id="10" dur="2000" fill="hold"/>
                                        <p:tgtEl>
                                          <p:spTgt spid="7178"/>
                                        </p:tgtEl>
                                        <p:attrNameLst>
                                          <p:attrName>ppt_x</p:attrName>
                                        </p:attrNameLst>
                                      </p:cBhvr>
                                      <p:tavLst>
                                        <p:tav tm="0">
                                          <p:val>
                                            <p:strVal val="0-#ppt_w/2"/>
                                          </p:val>
                                        </p:tav>
                                        <p:tav tm="100000">
                                          <p:val>
                                            <p:strVal val="#ppt_x"/>
                                          </p:val>
                                        </p:tav>
                                      </p:tavLst>
                                    </p:anim>
                                    <p:anim calcmode="lin" valueType="num">
                                      <p:cBhvr additive="base">
                                        <p:cTn id="11" dur="2000" fill="hold"/>
                                        <p:tgtEl>
                                          <p:spTgt spid="7178"/>
                                        </p:tgtEl>
                                        <p:attrNameLst>
                                          <p:attrName>ppt_y</p:attrName>
                                        </p:attrNameLst>
                                      </p:cBhvr>
                                      <p:tavLst>
                                        <p:tav tm="0">
                                          <p:val>
                                            <p:strVal val="1+#ppt_h/2"/>
                                          </p:val>
                                        </p:tav>
                                        <p:tav tm="100000">
                                          <p:val>
                                            <p:strVal val="#ppt_y"/>
                                          </p:val>
                                        </p:tav>
                                      </p:tavLst>
                                    </p:anim>
                                  </p:childTnLst>
                                </p:cTn>
                              </p:par>
                            </p:childTnLst>
                          </p:cTn>
                        </p:par>
                        <p:par>
                          <p:cTn id="12" fill="hold" nodeType="afterGroup">
                            <p:stCondLst>
                              <p:cond delay="2000"/>
                            </p:stCondLst>
                            <p:childTnLst>
                              <p:par>
                                <p:cTn id="13" presetID="2" presetClass="entr" presetSubtype="3" fill="hold" nodeType="afterEffect">
                                  <p:stCondLst>
                                    <p:cond delay="0"/>
                                  </p:stCondLst>
                                  <p:childTnLst>
                                    <p:set>
                                      <p:cBhvr>
                                        <p:cTn id="14" dur="1" fill="hold">
                                          <p:stCondLst>
                                            <p:cond delay="0"/>
                                          </p:stCondLst>
                                        </p:cTn>
                                        <p:tgtEl>
                                          <p:spTgt spid="7185"/>
                                        </p:tgtEl>
                                        <p:attrNameLst>
                                          <p:attrName>style.visibility</p:attrName>
                                        </p:attrNameLst>
                                      </p:cBhvr>
                                      <p:to>
                                        <p:strVal val="visible"/>
                                      </p:to>
                                    </p:set>
                                    <p:anim calcmode="lin" valueType="num">
                                      <p:cBhvr additive="base">
                                        <p:cTn id="15" dur="2000" fill="hold"/>
                                        <p:tgtEl>
                                          <p:spTgt spid="7185"/>
                                        </p:tgtEl>
                                        <p:attrNameLst>
                                          <p:attrName>ppt_x</p:attrName>
                                        </p:attrNameLst>
                                      </p:cBhvr>
                                      <p:tavLst>
                                        <p:tav tm="0">
                                          <p:val>
                                            <p:strVal val="1+#ppt_w/2"/>
                                          </p:val>
                                        </p:tav>
                                        <p:tav tm="100000">
                                          <p:val>
                                            <p:strVal val="#ppt_x"/>
                                          </p:val>
                                        </p:tav>
                                      </p:tavLst>
                                    </p:anim>
                                    <p:anim calcmode="lin" valueType="num">
                                      <p:cBhvr additive="base">
                                        <p:cTn id="16" dur="2000" fill="hold"/>
                                        <p:tgtEl>
                                          <p:spTgt spid="7185"/>
                                        </p:tgtEl>
                                        <p:attrNameLst>
                                          <p:attrName>ppt_y</p:attrName>
                                        </p:attrNameLst>
                                      </p:cBhvr>
                                      <p:tavLst>
                                        <p:tav tm="0">
                                          <p:val>
                                            <p:strVal val="0-#ppt_h/2"/>
                                          </p:val>
                                        </p:tav>
                                        <p:tav tm="100000">
                                          <p:val>
                                            <p:strVal val="#ppt_y"/>
                                          </p:val>
                                        </p:tav>
                                      </p:tavLst>
                                    </p:anim>
                                  </p:childTnLst>
                                </p:cTn>
                              </p:par>
                            </p:childTnLst>
                          </p:cTn>
                        </p:par>
                        <p:par>
                          <p:cTn id="17" fill="hold" nodeType="afterGroup">
                            <p:stCondLst>
                              <p:cond delay="4000"/>
                            </p:stCondLst>
                            <p:childTnLst>
                              <p:par>
                                <p:cTn id="18" presetID="25" presetClass="entr" presetSubtype="0" fill="hold" nodeType="afterEffect">
                                  <p:stCondLst>
                                    <p:cond delay="0"/>
                                  </p:stCondLst>
                                  <p:childTnLst>
                                    <p:set>
                                      <p:cBhvr>
                                        <p:cTn id="19" dur="1" fill="hold">
                                          <p:stCondLst>
                                            <p:cond delay="0"/>
                                          </p:stCondLst>
                                        </p:cTn>
                                        <p:tgtEl>
                                          <p:spTgt spid="7187"/>
                                        </p:tgtEl>
                                        <p:attrNameLst>
                                          <p:attrName>style.visibility</p:attrName>
                                        </p:attrNameLst>
                                      </p:cBhvr>
                                      <p:to>
                                        <p:strVal val="visible"/>
                                      </p:to>
                                    </p:set>
                                    <p:anim calcmode="lin" valueType="num">
                                      <p:cBhvr>
                                        <p:cTn id="20" dur="1000" decel="50000" fill="hold">
                                          <p:stCondLst>
                                            <p:cond delay="0"/>
                                          </p:stCondLst>
                                        </p:cTn>
                                        <p:tgtEl>
                                          <p:spTgt spid="7187"/>
                                        </p:tgtEl>
                                        <p:attrNameLst>
                                          <p:attrName>style.rotation</p:attrName>
                                        </p:attrNameLst>
                                      </p:cBhvr>
                                      <p:tavLst>
                                        <p:tav tm="0">
                                          <p:val>
                                            <p:fltVal val="-90"/>
                                          </p:val>
                                        </p:tav>
                                        <p:tav tm="100000">
                                          <p:val>
                                            <p:fltVal val="0"/>
                                          </p:val>
                                        </p:tav>
                                      </p:tavLst>
                                    </p:anim>
                                    <p:anim calcmode="lin" valueType="num">
                                      <p:cBhvr>
                                        <p:cTn id="21" dur="1000" decel="50000" fill="hold">
                                          <p:stCondLst>
                                            <p:cond delay="0"/>
                                          </p:stCondLst>
                                        </p:cTn>
                                        <p:tgtEl>
                                          <p:spTgt spid="7187"/>
                                        </p:tgtEl>
                                        <p:attrNameLst>
                                          <p:attrName>ppt_w</p:attrName>
                                        </p:attrNameLst>
                                      </p:cBhvr>
                                      <p:tavLst>
                                        <p:tav tm="0">
                                          <p:val>
                                            <p:strVal val="#ppt_w"/>
                                          </p:val>
                                        </p:tav>
                                        <p:tav tm="100000">
                                          <p:val>
                                            <p:strVal val="#ppt_w*.05"/>
                                          </p:val>
                                        </p:tav>
                                      </p:tavLst>
                                    </p:anim>
                                    <p:anim calcmode="lin" valueType="num">
                                      <p:cBhvr>
                                        <p:cTn id="22" dur="1000" accel="50000" fill="hold">
                                          <p:stCondLst>
                                            <p:cond delay="1000"/>
                                          </p:stCondLst>
                                        </p:cTn>
                                        <p:tgtEl>
                                          <p:spTgt spid="7187"/>
                                        </p:tgtEl>
                                        <p:attrNameLst>
                                          <p:attrName>ppt_w</p:attrName>
                                        </p:attrNameLst>
                                      </p:cBhvr>
                                      <p:tavLst>
                                        <p:tav tm="0">
                                          <p:val>
                                            <p:strVal val="#ppt_w*.05"/>
                                          </p:val>
                                        </p:tav>
                                        <p:tav tm="100000">
                                          <p:val>
                                            <p:strVal val="#ppt_w"/>
                                          </p:val>
                                        </p:tav>
                                      </p:tavLst>
                                    </p:anim>
                                    <p:anim calcmode="lin" valueType="num">
                                      <p:cBhvr>
                                        <p:cTn id="23" dur="2000" fill="hold"/>
                                        <p:tgtEl>
                                          <p:spTgt spid="7187"/>
                                        </p:tgtEl>
                                        <p:attrNameLst>
                                          <p:attrName>ppt_h</p:attrName>
                                        </p:attrNameLst>
                                      </p:cBhvr>
                                      <p:tavLst>
                                        <p:tav tm="0">
                                          <p:val>
                                            <p:strVal val="#ppt_h"/>
                                          </p:val>
                                        </p:tav>
                                        <p:tav tm="100000">
                                          <p:val>
                                            <p:strVal val="#ppt_h"/>
                                          </p:val>
                                        </p:tav>
                                      </p:tavLst>
                                    </p:anim>
                                    <p:anim calcmode="lin" valueType="num">
                                      <p:cBhvr>
                                        <p:cTn id="24" dur="1000" decel="50000" fill="hold">
                                          <p:stCondLst>
                                            <p:cond delay="0"/>
                                          </p:stCondLst>
                                        </p:cTn>
                                        <p:tgtEl>
                                          <p:spTgt spid="7187"/>
                                        </p:tgtEl>
                                        <p:attrNameLst>
                                          <p:attrName>ppt_x</p:attrName>
                                        </p:attrNameLst>
                                      </p:cBhvr>
                                      <p:tavLst>
                                        <p:tav tm="0">
                                          <p:val>
                                            <p:strVal val="#ppt_x+.4"/>
                                          </p:val>
                                        </p:tav>
                                        <p:tav tm="100000">
                                          <p:val>
                                            <p:strVal val="#ppt_x"/>
                                          </p:val>
                                        </p:tav>
                                      </p:tavLst>
                                    </p:anim>
                                    <p:anim calcmode="lin" valueType="num">
                                      <p:cBhvr>
                                        <p:cTn id="25" dur="1000" decel="50000" fill="hold">
                                          <p:stCondLst>
                                            <p:cond delay="0"/>
                                          </p:stCondLst>
                                        </p:cTn>
                                        <p:tgtEl>
                                          <p:spTgt spid="7187"/>
                                        </p:tgtEl>
                                        <p:attrNameLst>
                                          <p:attrName>ppt_y</p:attrName>
                                        </p:attrNameLst>
                                      </p:cBhvr>
                                      <p:tavLst>
                                        <p:tav tm="0">
                                          <p:val>
                                            <p:strVal val="#ppt_y-.2"/>
                                          </p:val>
                                        </p:tav>
                                        <p:tav tm="100000">
                                          <p:val>
                                            <p:strVal val="#ppt_y+.1"/>
                                          </p:val>
                                        </p:tav>
                                      </p:tavLst>
                                    </p:anim>
                                    <p:anim calcmode="lin" valueType="num">
                                      <p:cBhvr>
                                        <p:cTn id="26" dur="1000" accel="50000" fill="hold">
                                          <p:stCondLst>
                                            <p:cond delay="1000"/>
                                          </p:stCondLst>
                                        </p:cTn>
                                        <p:tgtEl>
                                          <p:spTgt spid="7187"/>
                                        </p:tgtEl>
                                        <p:attrNameLst>
                                          <p:attrName>ppt_y</p:attrName>
                                        </p:attrNameLst>
                                      </p:cBhvr>
                                      <p:tavLst>
                                        <p:tav tm="0">
                                          <p:val>
                                            <p:strVal val="#ppt_y+.1"/>
                                          </p:val>
                                        </p:tav>
                                        <p:tav tm="100000">
                                          <p:val>
                                            <p:strVal val="#ppt_y"/>
                                          </p:val>
                                        </p:tav>
                                      </p:tavLst>
                                    </p:anim>
                                    <p:animEffect transition="in" filter="fade">
                                      <p:cBhvr>
                                        <p:cTn id="27" dur="2000" decel="50000">
                                          <p:stCondLst>
                                            <p:cond delay="0"/>
                                          </p:stCondLst>
                                        </p:cTn>
                                        <p:tgtEl>
                                          <p:spTgt spid="7187"/>
                                        </p:tgtEl>
                                      </p:cBhvr>
                                    </p:animEffect>
                                  </p:childTnLst>
                                </p:cTn>
                              </p:par>
                              <p:par>
                                <p:cTn id="28" presetID="4" presetClass="entr" presetSubtype="16" fill="hold" nodeType="withEffect">
                                  <p:stCondLst>
                                    <p:cond delay="0"/>
                                  </p:stCondLst>
                                  <p:childTnLst>
                                    <p:set>
                                      <p:cBhvr>
                                        <p:cTn id="29" dur="1" fill="hold">
                                          <p:stCondLst>
                                            <p:cond delay="0"/>
                                          </p:stCondLst>
                                        </p:cTn>
                                        <p:tgtEl>
                                          <p:spTgt spid="7175"/>
                                        </p:tgtEl>
                                        <p:attrNameLst>
                                          <p:attrName>style.visibility</p:attrName>
                                        </p:attrNameLst>
                                      </p:cBhvr>
                                      <p:to>
                                        <p:strVal val="visible"/>
                                      </p:to>
                                    </p:set>
                                    <p:animEffect transition="in" filter="box(in)">
                                      <p:cBhvr>
                                        <p:cTn id="30" dur="20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pPr eaLnBrk="1" hangingPunct="1"/>
            <a:r>
              <a:rPr lang="en-US" smtClean="0">
                <a:latin typeface="Cambria" pitchFamily="84" charset="0"/>
              </a:rPr>
              <a:t>Making Corrections</a:t>
            </a:r>
          </a:p>
        </p:txBody>
      </p:sp>
      <p:sp>
        <p:nvSpPr>
          <p:cNvPr id="68610" name="Rectangle 3"/>
          <p:cNvSpPr>
            <a:spLocks noGrp="1" noChangeArrowheads="1"/>
          </p:cNvSpPr>
          <p:nvPr>
            <p:ph type="body" idx="1"/>
          </p:nvPr>
        </p:nvSpPr>
        <p:spPr>
          <a:xfrm>
            <a:off x="762000" y="1600200"/>
            <a:ext cx="7543800" cy="4525963"/>
          </a:xfrm>
        </p:spPr>
        <p:txBody>
          <a:bodyPr/>
          <a:lstStyle/>
          <a:p>
            <a:pPr eaLnBrk="1" hangingPunct="1"/>
            <a:r>
              <a:rPr lang="en-US" sz="2800" smtClean="0"/>
              <a:t>If necessary, corrections to FAFSA data may be made by:</a:t>
            </a:r>
          </a:p>
          <a:p>
            <a:pPr lvl="1" eaLnBrk="1" hangingPunct="1"/>
            <a:r>
              <a:rPr lang="en-US" sz="2400" smtClean="0"/>
              <a:t>Using FAFSA on the Web</a:t>
            </a:r>
          </a:p>
          <a:p>
            <a:pPr lvl="1" eaLnBrk="1" hangingPunct="1"/>
            <a:r>
              <a:rPr lang="en-US" sz="2400" smtClean="0"/>
              <a:t>Submitting documentation to the institution’s financial aid office</a:t>
            </a:r>
          </a:p>
        </p:txBody>
      </p:sp>
      <p:pic>
        <p:nvPicPr>
          <p:cNvPr id="68611" name="Picture 6" descr="MCj02338580000[1]"/>
          <p:cNvPicPr>
            <a:picLocks noChangeAspect="1" noChangeArrowheads="1"/>
          </p:cNvPicPr>
          <p:nvPr/>
        </p:nvPicPr>
        <p:blipFill>
          <a:blip r:embed="rId2"/>
          <a:srcRect/>
          <a:stretch>
            <a:fillRect/>
          </a:stretch>
        </p:blipFill>
        <p:spPr bwMode="auto">
          <a:xfrm>
            <a:off x="3657600" y="4343400"/>
            <a:ext cx="1909763" cy="2119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r>
              <a:rPr lang="en-US" smtClean="0">
                <a:latin typeface="Cambria" pitchFamily="84" charset="0"/>
              </a:rPr>
              <a:t>What Happens Next?</a:t>
            </a:r>
          </a:p>
        </p:txBody>
      </p:sp>
      <p:sp>
        <p:nvSpPr>
          <p:cNvPr id="35843" name="Rectangle 3"/>
          <p:cNvSpPr>
            <a:spLocks noGrp="1" noChangeArrowheads="1"/>
          </p:cNvSpPr>
          <p:nvPr>
            <p:ph type="body" idx="1"/>
          </p:nvPr>
        </p:nvSpPr>
        <p:spPr>
          <a:xfrm>
            <a:off x="762000" y="1600200"/>
            <a:ext cx="7543800" cy="4525963"/>
          </a:xfrm>
        </p:spPr>
        <p:txBody>
          <a:bodyPr/>
          <a:lstStyle/>
          <a:p>
            <a:pPr eaLnBrk="1" hangingPunct="1">
              <a:tabLst>
                <a:tab pos="4054475" algn="l"/>
              </a:tabLst>
              <a:defRPr/>
            </a:pPr>
            <a:r>
              <a:rPr lang="en-US" sz="2800" dirty="0" smtClean="0">
                <a:ea typeface="+mn-ea"/>
                <a:cs typeface="+mn-cs"/>
              </a:rPr>
              <a:t>Complete institutional forms</a:t>
            </a:r>
          </a:p>
          <a:p>
            <a:pPr lvl="1" eaLnBrk="1" hangingPunct="1">
              <a:tabLst>
                <a:tab pos="4054475" algn="l"/>
              </a:tabLst>
              <a:defRPr/>
            </a:pPr>
            <a:r>
              <a:rPr lang="en-US" sz="2400" dirty="0" smtClean="0"/>
              <a:t>CSS Profile</a:t>
            </a:r>
          </a:p>
          <a:p>
            <a:pPr eaLnBrk="1" hangingPunct="1">
              <a:tabLst>
                <a:tab pos="4054475" algn="l"/>
              </a:tabLst>
              <a:defRPr/>
            </a:pPr>
            <a:r>
              <a:rPr lang="en-US" sz="2800" dirty="0" smtClean="0">
                <a:ea typeface="+mn-ea"/>
                <a:cs typeface="+mn-cs"/>
              </a:rPr>
              <a:t>Colleges process information: Verification</a:t>
            </a:r>
          </a:p>
          <a:p>
            <a:pPr marL="682625" lvl="1" indent="-341313" eaLnBrk="1" hangingPunct="1">
              <a:tabLst>
                <a:tab pos="4054475" algn="l"/>
              </a:tabLst>
              <a:defRPr/>
            </a:pPr>
            <a:r>
              <a:rPr lang="en-US" sz="2400" dirty="0" smtClean="0"/>
              <a:t>May request additional documentation, most common request is copies of federal tax returns</a:t>
            </a:r>
          </a:p>
          <a:p>
            <a:pPr marL="682625" lvl="1" indent="-341313" eaLnBrk="1" hangingPunct="1">
              <a:tabLst>
                <a:tab pos="4054475" algn="l"/>
              </a:tabLst>
              <a:defRPr/>
            </a:pPr>
            <a:r>
              <a:rPr lang="en-US" sz="2400" dirty="0" smtClean="0"/>
              <a:t>Process aid awards for admitted students only</a:t>
            </a:r>
          </a:p>
          <a:p>
            <a:pPr marL="682625" lvl="1" indent="-341313" eaLnBrk="1" hangingPunct="1">
              <a:tabLst>
                <a:tab pos="4054475" algn="l"/>
              </a:tabLst>
              <a:defRPr/>
            </a:pPr>
            <a:r>
              <a:rPr lang="en-US" sz="2400" dirty="0" smtClean="0"/>
              <a:t>Aid awards generally start going out in March</a:t>
            </a:r>
          </a:p>
          <a:p>
            <a:pPr eaLnBrk="1" hangingPunct="1">
              <a:tabLst>
                <a:tab pos="4054475" algn="l"/>
              </a:tabLst>
              <a:defRPr/>
            </a:pPr>
            <a:r>
              <a:rPr lang="en-US" sz="2800" dirty="0" smtClean="0">
                <a:ea typeface="+mn-ea"/>
                <a:cs typeface="+mn-cs"/>
              </a:rPr>
              <a:t>Aid awards are simply an offer, not binding</a:t>
            </a:r>
          </a:p>
          <a:p>
            <a:pPr marL="682625" lvl="1" indent="-341313" eaLnBrk="1" hangingPunct="1">
              <a:buFontTx/>
              <a:buNone/>
              <a:tabLst>
                <a:tab pos="4054475" algn="l"/>
              </a:tabLst>
              <a:defRPr/>
            </a:pPr>
            <a:endParaRPr lang="en-US" dirty="0" smtClean="0"/>
          </a:p>
        </p:txBody>
      </p:sp>
      <p:pic>
        <p:nvPicPr>
          <p:cNvPr id="69635" name="Picture 7" descr="MCj04375630000[1]"/>
          <p:cNvPicPr>
            <a:picLocks noChangeAspect="1" noChangeArrowheads="1"/>
          </p:cNvPicPr>
          <p:nvPr/>
        </p:nvPicPr>
        <p:blipFill>
          <a:blip r:embed="rId2"/>
          <a:srcRect/>
          <a:stretch>
            <a:fillRect/>
          </a:stretch>
        </p:blipFill>
        <p:spPr bwMode="auto">
          <a:xfrm>
            <a:off x="6172200" y="1219200"/>
            <a:ext cx="1943100" cy="1527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Title 3"/>
          <p:cNvSpPr>
            <a:spLocks noGrp="1"/>
          </p:cNvSpPr>
          <p:nvPr>
            <p:ph type="title"/>
          </p:nvPr>
        </p:nvSpPr>
        <p:spPr/>
        <p:txBody>
          <a:bodyPr/>
          <a:lstStyle/>
          <a:p>
            <a:pPr eaLnBrk="1" hangingPunct="1"/>
            <a:r>
              <a:rPr lang="en-US" smtClean="0">
                <a:latin typeface="Cambria" pitchFamily="84" charset="0"/>
              </a:rPr>
              <a:t>Sample Aid Award</a:t>
            </a:r>
          </a:p>
        </p:txBody>
      </p:sp>
      <p:sp>
        <p:nvSpPr>
          <p:cNvPr id="70658" name="Content Placeholder 2"/>
          <p:cNvSpPr>
            <a:spLocks noGrp="1"/>
          </p:cNvSpPr>
          <p:nvPr>
            <p:ph idx="1"/>
          </p:nvPr>
        </p:nvSpPr>
        <p:spPr/>
        <p:txBody>
          <a:bodyPr/>
          <a:lstStyle/>
          <a:p>
            <a:pPr eaLnBrk="1" hangingPunct="1">
              <a:buFontTx/>
              <a:buNone/>
            </a:pPr>
            <a:r>
              <a:rPr lang="en-US" smtClean="0"/>
              <a:t>	</a:t>
            </a:r>
          </a:p>
        </p:txBody>
      </p:sp>
      <p:graphicFrame>
        <p:nvGraphicFramePr>
          <p:cNvPr id="5" name="Table 4"/>
          <p:cNvGraphicFramePr>
            <a:graphicFrameLocks noGrp="1"/>
          </p:cNvGraphicFramePr>
          <p:nvPr/>
        </p:nvGraphicFramePr>
        <p:xfrm>
          <a:off x="152400" y="1295400"/>
          <a:ext cx="8839200" cy="5502275"/>
        </p:xfrm>
        <a:graphic>
          <a:graphicData uri="http://schemas.openxmlformats.org/drawingml/2006/table">
            <a:tbl>
              <a:tblPr firstRow="1" bandRow="1">
                <a:tableStyleId>{5C22544A-7EE6-4342-B048-85BDC9FD1C3A}</a:tableStyleId>
              </a:tblPr>
              <a:tblGrid>
                <a:gridCol w="2381250"/>
                <a:gridCol w="2152650"/>
                <a:gridCol w="2152650"/>
                <a:gridCol w="2152650"/>
              </a:tblGrid>
              <a:tr h="662613">
                <a:tc gridSpan="4">
                  <a:txBody>
                    <a:bodyPr/>
                    <a:lstStyle/>
                    <a:p>
                      <a:pPr algn="ctr"/>
                      <a:r>
                        <a:rPr lang="en-US" sz="2400" dirty="0" smtClean="0"/>
                        <a:t>Get</a:t>
                      </a:r>
                      <a:r>
                        <a:rPr lang="en-US" sz="2400" baseline="0" dirty="0" smtClean="0"/>
                        <a:t> Your Degree University                         COA:$22,450</a:t>
                      </a:r>
                      <a:endParaRPr lang="en-US" sz="2400" dirty="0"/>
                    </a:p>
                  </a:txBody>
                  <a:tcPr marT="45716" marB="45716">
                    <a:solidFill>
                      <a:schemeClr val="bg2"/>
                    </a:solidFill>
                  </a:tcPr>
                </a:tc>
                <a:tc hMerge="1">
                  <a:txBody>
                    <a:bodyPr/>
                    <a:lstStyle/>
                    <a:p>
                      <a:endParaRPr lang="en-US" dirty="0"/>
                    </a:p>
                  </a:txBody>
                  <a:tcPr>
                    <a:solidFill>
                      <a:schemeClr val="bg2"/>
                    </a:solidFill>
                  </a:tcPr>
                </a:tc>
                <a:tc hMerge="1">
                  <a:txBody>
                    <a:bodyPr/>
                    <a:lstStyle/>
                    <a:p>
                      <a:endParaRPr lang="en-US" dirty="0"/>
                    </a:p>
                  </a:txBody>
                  <a:tcPr>
                    <a:solidFill>
                      <a:schemeClr val="bg2"/>
                    </a:solidFill>
                  </a:tcPr>
                </a:tc>
                <a:tc hMerge="1">
                  <a:txBody>
                    <a:bodyPr/>
                    <a:lstStyle/>
                    <a:p>
                      <a:pPr algn="ctr"/>
                      <a:endParaRPr lang="en-US" dirty="0"/>
                    </a:p>
                  </a:txBody>
                  <a:tcPr>
                    <a:solidFill>
                      <a:schemeClr val="bg2"/>
                    </a:solidFill>
                  </a:tcPr>
                </a:tc>
              </a:tr>
              <a:tr h="662613">
                <a:tc>
                  <a:txBody>
                    <a:bodyPr/>
                    <a:lstStyle/>
                    <a:p>
                      <a:endParaRPr lang="en-US" sz="1800" dirty="0"/>
                    </a:p>
                  </a:txBody>
                  <a:tcPr marT="45716" marB="45716"/>
                </a:tc>
                <a:tc>
                  <a:txBody>
                    <a:bodyPr/>
                    <a:lstStyle/>
                    <a:p>
                      <a:r>
                        <a:rPr lang="en-US" sz="1800" dirty="0" smtClean="0"/>
                        <a:t>Fall 2013</a:t>
                      </a:r>
                      <a:endParaRPr lang="en-US" sz="1800" dirty="0"/>
                    </a:p>
                  </a:txBody>
                  <a:tcPr marT="45716" marB="45716"/>
                </a:tc>
                <a:tc>
                  <a:txBody>
                    <a:bodyPr/>
                    <a:lstStyle/>
                    <a:p>
                      <a:r>
                        <a:rPr lang="en-US" sz="1800" dirty="0" smtClean="0"/>
                        <a:t>Winter 2014</a:t>
                      </a:r>
                      <a:endParaRPr lang="en-US" sz="1800" dirty="0"/>
                    </a:p>
                  </a:txBody>
                  <a:tcPr marT="45716" marB="45716"/>
                </a:tc>
                <a:tc>
                  <a:txBody>
                    <a:bodyPr/>
                    <a:lstStyle/>
                    <a:p>
                      <a:r>
                        <a:rPr lang="en-US" sz="1800" dirty="0" smtClean="0"/>
                        <a:t>Accept or Decline</a:t>
                      </a:r>
                      <a:endParaRPr lang="en-US" sz="1800" dirty="0"/>
                    </a:p>
                  </a:txBody>
                  <a:tcPr marT="45716" marB="45716"/>
                </a:tc>
              </a:tr>
              <a:tr h="662613">
                <a:tc>
                  <a:txBody>
                    <a:bodyPr/>
                    <a:lstStyle/>
                    <a:p>
                      <a:r>
                        <a:rPr lang="en-US" sz="1800" dirty="0" smtClean="0"/>
                        <a:t>Federal Pell Grant</a:t>
                      </a:r>
                      <a:endParaRPr lang="en-US" sz="1800" dirty="0"/>
                    </a:p>
                  </a:txBody>
                  <a:tcPr marT="45716" marB="45716"/>
                </a:tc>
                <a:tc>
                  <a:txBody>
                    <a:bodyPr/>
                    <a:lstStyle/>
                    <a:p>
                      <a:r>
                        <a:rPr lang="en-US" sz="1800" dirty="0" smtClean="0"/>
                        <a:t>$1,500</a:t>
                      </a:r>
                      <a:endParaRPr lang="en-US" sz="1800" dirty="0"/>
                    </a:p>
                  </a:txBody>
                  <a:tcPr marT="45716" marB="45716"/>
                </a:tc>
                <a:tc>
                  <a:txBody>
                    <a:bodyPr/>
                    <a:lstStyle/>
                    <a:p>
                      <a:r>
                        <a:rPr lang="en-US" sz="1800" dirty="0" smtClean="0"/>
                        <a:t>$1,500</a:t>
                      </a:r>
                      <a:endParaRPr lang="en-US" sz="1800" dirty="0"/>
                    </a:p>
                  </a:txBody>
                  <a:tcPr marT="45716" marB="45716"/>
                </a:tc>
                <a:tc>
                  <a:txBody>
                    <a:bodyPr/>
                    <a:lstStyle/>
                    <a:p>
                      <a:endParaRPr lang="en-US" sz="1800" dirty="0"/>
                    </a:p>
                  </a:txBody>
                  <a:tcPr marT="45716" marB="45716"/>
                </a:tc>
              </a:tr>
              <a:tr h="755134">
                <a:tc>
                  <a:txBody>
                    <a:bodyPr/>
                    <a:lstStyle/>
                    <a:p>
                      <a:r>
                        <a:rPr lang="en-US" sz="1800" dirty="0" smtClean="0"/>
                        <a:t>Award of Excellence</a:t>
                      </a:r>
                      <a:endParaRPr lang="en-US" sz="1800" dirty="0"/>
                    </a:p>
                  </a:txBody>
                  <a:tcPr marT="45716" marB="45716"/>
                </a:tc>
                <a:tc>
                  <a:txBody>
                    <a:bodyPr/>
                    <a:lstStyle/>
                    <a:p>
                      <a:r>
                        <a:rPr lang="en-US" sz="1800" dirty="0" smtClean="0"/>
                        <a:t>$5,000</a:t>
                      </a:r>
                      <a:endParaRPr lang="en-US" sz="1800" dirty="0"/>
                    </a:p>
                  </a:txBody>
                  <a:tcPr marT="45716" marB="45716"/>
                </a:tc>
                <a:tc>
                  <a:txBody>
                    <a:bodyPr/>
                    <a:lstStyle/>
                    <a:p>
                      <a:r>
                        <a:rPr lang="en-US" sz="1800" dirty="0" smtClean="0"/>
                        <a:t>$5,000</a:t>
                      </a:r>
                      <a:endParaRPr lang="en-US" sz="1800" dirty="0"/>
                    </a:p>
                  </a:txBody>
                  <a:tcPr marT="45716" marB="45716"/>
                </a:tc>
                <a:tc>
                  <a:txBody>
                    <a:bodyPr/>
                    <a:lstStyle/>
                    <a:p>
                      <a:endParaRPr lang="en-US" sz="1800" dirty="0"/>
                    </a:p>
                  </a:txBody>
                  <a:tcPr marT="45716" marB="45716"/>
                </a:tc>
              </a:tr>
              <a:tr h="662613">
                <a:tc>
                  <a:txBody>
                    <a:bodyPr/>
                    <a:lstStyle/>
                    <a:p>
                      <a:r>
                        <a:rPr lang="en-US" sz="1800" dirty="0" smtClean="0"/>
                        <a:t>Federal Subsidized Loan</a:t>
                      </a:r>
                      <a:endParaRPr lang="en-US" sz="1800" dirty="0"/>
                    </a:p>
                  </a:txBody>
                  <a:tcPr marT="45716" marB="45716"/>
                </a:tc>
                <a:tc>
                  <a:txBody>
                    <a:bodyPr/>
                    <a:lstStyle/>
                    <a:p>
                      <a:r>
                        <a:rPr lang="en-US" sz="1800" dirty="0" smtClean="0"/>
                        <a:t>$1,750</a:t>
                      </a:r>
                      <a:endParaRPr lang="en-US" sz="1800" dirty="0"/>
                    </a:p>
                  </a:txBody>
                  <a:tcPr marT="45716" marB="45716"/>
                </a:tc>
                <a:tc>
                  <a:txBody>
                    <a:bodyPr/>
                    <a:lstStyle/>
                    <a:p>
                      <a:r>
                        <a:rPr lang="en-US" sz="1800" dirty="0" smtClean="0"/>
                        <a:t>$1,750</a:t>
                      </a:r>
                      <a:endParaRPr lang="en-US" sz="1800" dirty="0"/>
                    </a:p>
                  </a:txBody>
                  <a:tcPr marT="45716" marB="45716"/>
                </a:tc>
                <a:tc>
                  <a:txBody>
                    <a:bodyPr/>
                    <a:lstStyle/>
                    <a:p>
                      <a:endParaRPr lang="en-US" sz="1800" dirty="0"/>
                    </a:p>
                  </a:txBody>
                  <a:tcPr marT="45716" marB="45716"/>
                </a:tc>
              </a:tr>
              <a:tr h="662613">
                <a:tc>
                  <a:txBody>
                    <a:bodyPr/>
                    <a:lstStyle/>
                    <a:p>
                      <a:r>
                        <a:rPr lang="en-US" sz="1800" dirty="0" smtClean="0"/>
                        <a:t>Federal Unsubsidized</a:t>
                      </a:r>
                      <a:r>
                        <a:rPr lang="en-US" sz="1800" baseline="0" dirty="0" smtClean="0"/>
                        <a:t> Loan</a:t>
                      </a:r>
                      <a:endParaRPr lang="en-US" sz="1800" dirty="0"/>
                    </a:p>
                  </a:txBody>
                  <a:tcPr marT="45716" marB="45716"/>
                </a:tc>
                <a:tc>
                  <a:txBody>
                    <a:bodyPr/>
                    <a:lstStyle/>
                    <a:p>
                      <a:r>
                        <a:rPr lang="en-US" sz="1800" dirty="0" smtClean="0"/>
                        <a:t>$1,000</a:t>
                      </a:r>
                      <a:endParaRPr lang="en-US" sz="1800" dirty="0"/>
                    </a:p>
                  </a:txBody>
                  <a:tcPr marT="45716" marB="45716"/>
                </a:tc>
                <a:tc>
                  <a:txBody>
                    <a:bodyPr/>
                    <a:lstStyle/>
                    <a:p>
                      <a:r>
                        <a:rPr lang="en-US" sz="1800" dirty="0" smtClean="0"/>
                        <a:t>$1,000</a:t>
                      </a:r>
                      <a:endParaRPr lang="en-US" sz="1800" dirty="0"/>
                    </a:p>
                  </a:txBody>
                  <a:tcPr marT="45716" marB="45716"/>
                </a:tc>
                <a:tc>
                  <a:txBody>
                    <a:bodyPr/>
                    <a:lstStyle/>
                    <a:p>
                      <a:endParaRPr lang="en-US" sz="1800" dirty="0"/>
                    </a:p>
                  </a:txBody>
                  <a:tcPr marT="45716" marB="45716"/>
                </a:tc>
              </a:tr>
              <a:tr h="662613">
                <a:tc>
                  <a:txBody>
                    <a:bodyPr/>
                    <a:lstStyle/>
                    <a:p>
                      <a:r>
                        <a:rPr lang="en-US" sz="1800" dirty="0" smtClean="0"/>
                        <a:t>Federal Work-Study</a:t>
                      </a:r>
                      <a:endParaRPr lang="en-US" sz="1800" dirty="0"/>
                    </a:p>
                  </a:txBody>
                  <a:tcPr marT="45716" marB="45716"/>
                </a:tc>
                <a:tc>
                  <a:txBody>
                    <a:bodyPr/>
                    <a:lstStyle/>
                    <a:p>
                      <a:r>
                        <a:rPr lang="en-US" sz="1800" dirty="0" smtClean="0"/>
                        <a:t>$1,250</a:t>
                      </a:r>
                      <a:endParaRPr lang="en-US" sz="1800" dirty="0"/>
                    </a:p>
                  </a:txBody>
                  <a:tcPr marT="45716" marB="45716"/>
                </a:tc>
                <a:tc>
                  <a:txBody>
                    <a:bodyPr/>
                    <a:lstStyle/>
                    <a:p>
                      <a:r>
                        <a:rPr lang="en-US" sz="1800" dirty="0" smtClean="0"/>
                        <a:t>$1,250	</a:t>
                      </a:r>
                      <a:endParaRPr lang="en-US" sz="1800" dirty="0"/>
                    </a:p>
                  </a:txBody>
                  <a:tcPr marT="45716" marB="45716"/>
                </a:tc>
                <a:tc>
                  <a:txBody>
                    <a:bodyPr/>
                    <a:lstStyle/>
                    <a:p>
                      <a:endParaRPr lang="en-US" sz="1800" dirty="0"/>
                    </a:p>
                  </a:txBody>
                  <a:tcPr marT="45716" marB="45716"/>
                </a:tc>
              </a:tr>
              <a:tr h="771460">
                <a:tc>
                  <a:txBody>
                    <a:bodyPr/>
                    <a:lstStyle/>
                    <a:p>
                      <a:r>
                        <a:rPr lang="en-US" sz="1800" dirty="0" smtClean="0"/>
                        <a:t>Total</a:t>
                      </a:r>
                      <a:endParaRPr lang="en-US" sz="1800" dirty="0"/>
                    </a:p>
                  </a:txBody>
                  <a:tcPr marT="45716" marB="45716"/>
                </a:tc>
                <a:tc>
                  <a:txBody>
                    <a:bodyPr/>
                    <a:lstStyle/>
                    <a:p>
                      <a:r>
                        <a:rPr lang="en-US" sz="1800" u="dbl" baseline="0" dirty="0" smtClean="0">
                          <a:uFill>
                            <a:solidFill>
                              <a:srgbClr val="FF0000"/>
                            </a:solidFill>
                          </a:uFill>
                        </a:rPr>
                        <a:t>$10,500</a:t>
                      </a:r>
                      <a:endParaRPr lang="en-US" sz="1800" u="dbl" baseline="0" dirty="0">
                        <a:uFill>
                          <a:solidFill>
                            <a:srgbClr val="FF0000"/>
                          </a:solidFill>
                        </a:uFill>
                      </a:endParaRPr>
                    </a:p>
                  </a:txBody>
                  <a:tcPr marT="45716" marB="45716"/>
                </a:tc>
                <a:tc>
                  <a:txBody>
                    <a:bodyPr/>
                    <a:lstStyle/>
                    <a:p>
                      <a:r>
                        <a:rPr lang="en-US" sz="1800" u="dbl" baseline="0" dirty="0" smtClean="0">
                          <a:uFill>
                            <a:solidFill>
                              <a:srgbClr val="FF0000"/>
                            </a:solidFill>
                          </a:uFill>
                        </a:rPr>
                        <a:t>$10,500</a:t>
                      </a:r>
                      <a:endParaRPr lang="en-US" sz="1800" u="dbl" baseline="0" dirty="0">
                        <a:uFill>
                          <a:solidFill>
                            <a:srgbClr val="FF0000"/>
                          </a:solidFill>
                        </a:uFill>
                      </a:endParaRPr>
                    </a:p>
                  </a:txBody>
                  <a:tcPr marT="45716" marB="45716"/>
                </a:tc>
                <a:tc>
                  <a:txBody>
                    <a:bodyPr/>
                    <a:lstStyle/>
                    <a:p>
                      <a:endParaRPr lang="en-US" sz="1800" u="dbl" baseline="0" dirty="0">
                        <a:uFill>
                          <a:solidFill>
                            <a:srgbClr val="FF0000"/>
                          </a:solidFill>
                        </a:uFill>
                      </a:endParaRPr>
                    </a:p>
                  </a:txBody>
                  <a:tcPr marT="45716" marB="45716"/>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en-US" smtClean="0">
                <a:latin typeface="Cambria" pitchFamily="84" charset="0"/>
              </a:rPr>
              <a:t>Special Circumstances</a:t>
            </a:r>
          </a:p>
        </p:txBody>
      </p:sp>
      <p:sp>
        <p:nvSpPr>
          <p:cNvPr id="69635" name="Rectangle 3"/>
          <p:cNvSpPr>
            <a:spLocks noGrp="1" noChangeArrowheads="1"/>
          </p:cNvSpPr>
          <p:nvPr>
            <p:ph type="body" idx="1"/>
          </p:nvPr>
        </p:nvSpPr>
        <p:spPr/>
        <p:txBody>
          <a:bodyPr/>
          <a:lstStyle/>
          <a:p>
            <a:pPr algn="ctr">
              <a:buFontTx/>
              <a:buNone/>
            </a:pPr>
            <a:r>
              <a:rPr lang="en-US" smtClean="0"/>
              <a:t>What should I do?</a:t>
            </a:r>
          </a:p>
          <a:p>
            <a:pPr algn="ctr"/>
            <a:endParaRPr lang="en-US" smtClean="0"/>
          </a:p>
          <a:p>
            <a:pPr algn="ctr">
              <a:buFontTx/>
              <a:buNone/>
            </a:pPr>
            <a:r>
              <a:rPr lang="en-US" smtClean="0"/>
              <a:t>	</a:t>
            </a:r>
            <a:r>
              <a:rPr lang="en-US" sz="2800" smtClean="0"/>
              <a:t>I’ve been in college for three months now </a:t>
            </a:r>
            <a:br>
              <a:rPr lang="en-US" sz="2800" smtClean="0"/>
            </a:br>
            <a:r>
              <a:rPr lang="en-US" sz="2800" smtClean="0"/>
              <a:t>and my father was just laid off yesterday. </a:t>
            </a:r>
            <a:br>
              <a:rPr lang="en-US" sz="2800" smtClean="0"/>
            </a:br>
            <a:r>
              <a:rPr lang="en-US" sz="2800" smtClean="0"/>
              <a:t>I don’t know how we are going to afford </a:t>
            </a:r>
            <a:br>
              <a:rPr lang="en-US" sz="2800" smtClean="0"/>
            </a:br>
            <a:r>
              <a:rPr lang="en-US" sz="2800" smtClean="0"/>
              <a:t>my tuition for next semester…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checkerboard(across)">
                                      <p:cBhvr>
                                        <p:cTn id="7" dur="500"/>
                                        <p:tgtEl>
                                          <p:spTgt spid="696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9635">
                                            <p:txEl>
                                              <p:pRg st="2" end="2"/>
                                            </p:txEl>
                                          </p:spTgt>
                                        </p:tgtEl>
                                        <p:attrNameLst>
                                          <p:attrName>style.visibility</p:attrName>
                                        </p:attrNameLst>
                                      </p:cBhvr>
                                      <p:to>
                                        <p:strVal val="visible"/>
                                      </p:to>
                                    </p:set>
                                    <p:anim calcmode="lin" valueType="num">
                                      <p:cBhvr additive="base">
                                        <p:cTn id="12" dur="20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696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smtClean="0">
                <a:solidFill>
                  <a:srgbClr val="333399"/>
                </a:solidFill>
                <a:latin typeface="Cambria" pitchFamily="84" charset="0"/>
              </a:rPr>
              <a:t>Special Circumstances</a:t>
            </a:r>
          </a:p>
        </p:txBody>
      </p:sp>
      <p:sp>
        <p:nvSpPr>
          <p:cNvPr id="31747" name="Rectangle 3"/>
          <p:cNvSpPr>
            <a:spLocks noGrp="1" noChangeArrowheads="1"/>
          </p:cNvSpPr>
          <p:nvPr>
            <p:ph type="body" idx="1"/>
          </p:nvPr>
        </p:nvSpPr>
        <p:spPr>
          <a:xfrm>
            <a:off x="762000" y="1600200"/>
            <a:ext cx="7467600" cy="3663950"/>
          </a:xfrm>
        </p:spPr>
        <p:txBody>
          <a:bodyPr/>
          <a:lstStyle/>
          <a:p>
            <a:pPr eaLnBrk="1" hangingPunct="1">
              <a:spcAft>
                <a:spcPct val="30000"/>
              </a:spcAft>
            </a:pPr>
            <a:r>
              <a:rPr lang="en-US" sz="2800" smtClean="0"/>
              <a:t>Cannot report on FAFSA</a:t>
            </a:r>
          </a:p>
          <a:p>
            <a:pPr eaLnBrk="1" hangingPunct="1">
              <a:spcAft>
                <a:spcPct val="30000"/>
              </a:spcAft>
            </a:pPr>
            <a:r>
              <a:rPr lang="en-US" sz="2800" smtClean="0"/>
              <a:t>Send explanation to financial aid office at each college</a:t>
            </a:r>
          </a:p>
          <a:p>
            <a:pPr eaLnBrk="1" hangingPunct="1">
              <a:spcAft>
                <a:spcPct val="30000"/>
              </a:spcAft>
            </a:pPr>
            <a:r>
              <a:rPr lang="en-US" sz="2800" smtClean="0"/>
              <a:t>College will review special circumstances</a:t>
            </a:r>
          </a:p>
          <a:p>
            <a:pPr marL="798513" lvl="1" indent="-341313" eaLnBrk="1" hangingPunct="1"/>
            <a:r>
              <a:rPr lang="en-US" sz="2400" smtClean="0"/>
              <a:t>Request additional documentation</a:t>
            </a:r>
          </a:p>
          <a:p>
            <a:pPr marL="798513" lvl="1" indent="-341313" eaLnBrk="1" hangingPunct="1"/>
            <a:r>
              <a:rPr lang="en-US" sz="2400" smtClean="0"/>
              <a:t>Decisions are final and cannot be appealed to U.S. Department of Education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4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en-US" smtClean="0">
                <a:solidFill>
                  <a:srgbClr val="333399"/>
                </a:solidFill>
                <a:latin typeface="Cambria" pitchFamily="84" charset="0"/>
              </a:rPr>
              <a:t>Not All Special Circumstances </a:t>
            </a:r>
            <a:br>
              <a:rPr lang="en-US" smtClean="0">
                <a:solidFill>
                  <a:srgbClr val="333399"/>
                </a:solidFill>
                <a:latin typeface="Cambria" pitchFamily="84" charset="0"/>
              </a:rPr>
            </a:br>
            <a:r>
              <a:rPr lang="en-US" smtClean="0">
                <a:solidFill>
                  <a:srgbClr val="333399"/>
                </a:solidFill>
                <a:latin typeface="Cambria" pitchFamily="84" charset="0"/>
              </a:rPr>
              <a:t>are Created Equal…</a:t>
            </a:r>
          </a:p>
        </p:txBody>
      </p:sp>
      <p:sp>
        <p:nvSpPr>
          <p:cNvPr id="74754" name="Text Box 3"/>
          <p:cNvSpPr txBox="1">
            <a:spLocks noChangeArrowheads="1"/>
          </p:cNvSpPr>
          <p:nvPr/>
        </p:nvSpPr>
        <p:spPr bwMode="auto">
          <a:xfrm>
            <a:off x="685800" y="1828800"/>
            <a:ext cx="3200400" cy="3970338"/>
          </a:xfrm>
          <a:prstGeom prst="rect">
            <a:avLst/>
          </a:prstGeom>
          <a:noFill/>
          <a:ln w="9525">
            <a:noFill/>
            <a:miter lim="800000"/>
            <a:headEnd/>
            <a:tailEnd/>
          </a:ln>
        </p:spPr>
        <p:txBody>
          <a:bodyPr>
            <a:prstTxWarp prst="textNoShape">
              <a:avLst/>
            </a:prstTxWarp>
            <a:spAutoFit/>
          </a:bodyPr>
          <a:lstStyle/>
          <a:p>
            <a:pPr>
              <a:spcBef>
                <a:spcPct val="50000"/>
              </a:spcBef>
              <a:buClr>
                <a:schemeClr val="tx1"/>
              </a:buClr>
              <a:buFont typeface="Arial" pitchFamily="84" charset="0"/>
              <a:buChar char="•"/>
            </a:pPr>
            <a:r>
              <a:rPr lang="en-US"/>
              <a:t> Change in employment status</a:t>
            </a:r>
          </a:p>
          <a:p>
            <a:pPr>
              <a:spcBef>
                <a:spcPct val="50000"/>
              </a:spcBef>
              <a:buClr>
                <a:schemeClr val="tx1"/>
              </a:buClr>
              <a:buFont typeface="Arial" pitchFamily="84" charset="0"/>
              <a:buChar char="•"/>
            </a:pPr>
            <a:r>
              <a:rPr lang="en-US"/>
              <a:t> Medical expenses not covered by insurance</a:t>
            </a:r>
          </a:p>
          <a:p>
            <a:pPr>
              <a:spcBef>
                <a:spcPct val="50000"/>
              </a:spcBef>
              <a:buClr>
                <a:schemeClr val="tx1"/>
              </a:buClr>
              <a:buFont typeface="Arial" pitchFamily="84" charset="0"/>
              <a:buChar char="•"/>
            </a:pPr>
            <a:r>
              <a:rPr lang="en-US"/>
              <a:t> Change in parent marital status</a:t>
            </a:r>
          </a:p>
          <a:p>
            <a:pPr>
              <a:spcBef>
                <a:spcPct val="50000"/>
              </a:spcBef>
              <a:buClr>
                <a:schemeClr val="tx1"/>
              </a:buClr>
              <a:buFont typeface="Arial" pitchFamily="84" charset="0"/>
              <a:buChar char="•"/>
            </a:pPr>
            <a:r>
              <a:rPr lang="en-US"/>
              <a:t> Unusual dependent care expenses</a:t>
            </a:r>
          </a:p>
        </p:txBody>
      </p:sp>
      <p:sp>
        <p:nvSpPr>
          <p:cNvPr id="74755" name="Text Box 4"/>
          <p:cNvSpPr txBox="1">
            <a:spLocks noChangeArrowheads="1"/>
          </p:cNvSpPr>
          <p:nvPr/>
        </p:nvSpPr>
        <p:spPr bwMode="auto">
          <a:xfrm>
            <a:off x="5410200" y="2416175"/>
            <a:ext cx="3200400" cy="2308225"/>
          </a:xfrm>
          <a:prstGeom prst="rect">
            <a:avLst/>
          </a:prstGeom>
          <a:noFill/>
          <a:ln w="9525">
            <a:noFill/>
            <a:miter lim="800000"/>
            <a:headEnd/>
            <a:tailEnd/>
          </a:ln>
        </p:spPr>
        <p:txBody>
          <a:bodyPr>
            <a:prstTxWarp prst="textNoShape">
              <a:avLst/>
            </a:prstTxWarp>
            <a:spAutoFit/>
          </a:bodyPr>
          <a:lstStyle/>
          <a:p>
            <a:pPr>
              <a:spcBef>
                <a:spcPct val="50000"/>
              </a:spcBef>
              <a:buClr>
                <a:schemeClr val="tx1"/>
              </a:buClr>
              <a:buFont typeface="Arial" pitchFamily="84" charset="0"/>
              <a:buChar char="•"/>
            </a:pPr>
            <a:r>
              <a:rPr lang="en-US"/>
              <a:t> I want more money….</a:t>
            </a:r>
          </a:p>
          <a:p>
            <a:pPr>
              <a:spcBef>
                <a:spcPct val="50000"/>
              </a:spcBef>
              <a:buClr>
                <a:schemeClr val="tx1"/>
              </a:buClr>
              <a:buFont typeface="Arial" pitchFamily="84" charset="0"/>
              <a:buChar char="•"/>
            </a:pPr>
            <a:r>
              <a:rPr lang="en-US"/>
              <a:t> My parents are not willing to help</a:t>
            </a:r>
          </a:p>
          <a:p>
            <a:pPr>
              <a:spcBef>
                <a:spcPct val="50000"/>
              </a:spcBef>
              <a:buClr>
                <a:schemeClr val="tx1"/>
              </a:buClr>
              <a:buFont typeface="Arial" pitchFamily="84" charset="0"/>
              <a:buChar char="•"/>
            </a:pPr>
            <a:r>
              <a:rPr lang="en-US"/>
              <a:t> Elective surgery</a:t>
            </a:r>
          </a:p>
        </p:txBody>
      </p:sp>
      <p:sp>
        <p:nvSpPr>
          <p:cNvPr id="74756" name="Text Box 5"/>
          <p:cNvSpPr txBox="1">
            <a:spLocks noChangeArrowheads="1"/>
          </p:cNvSpPr>
          <p:nvPr/>
        </p:nvSpPr>
        <p:spPr bwMode="auto">
          <a:xfrm>
            <a:off x="3962400" y="3200400"/>
            <a:ext cx="1219200" cy="7620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4400" b="1">
                <a:solidFill>
                  <a:srgbClr val="333399"/>
                </a:solidFill>
                <a:latin typeface="Cambria" pitchFamily="84" charset="0"/>
              </a:rPr>
              <a:t>VS.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pPr eaLnBrk="1" hangingPunct="1"/>
            <a:r>
              <a:rPr lang="en-US" smtClean="0">
                <a:latin typeface="Cambria" pitchFamily="84" charset="0"/>
              </a:rPr>
              <a:t>Deric’s Tips &amp; Pointers</a:t>
            </a:r>
          </a:p>
        </p:txBody>
      </p:sp>
      <p:sp>
        <p:nvSpPr>
          <p:cNvPr id="50179" name="TextBox 12"/>
          <p:cNvSpPr txBox="1">
            <a:spLocks noChangeArrowheads="1"/>
          </p:cNvSpPr>
          <p:nvPr/>
        </p:nvSpPr>
        <p:spPr bwMode="auto">
          <a:xfrm>
            <a:off x="685800" y="1828800"/>
            <a:ext cx="7315200" cy="3108325"/>
          </a:xfrm>
          <a:prstGeom prst="rect">
            <a:avLst/>
          </a:prstGeom>
          <a:noFill/>
          <a:ln w="9525">
            <a:noFill/>
            <a:miter lim="800000"/>
            <a:headEnd/>
            <a:tailEnd/>
          </a:ln>
        </p:spPr>
        <p:txBody>
          <a:bodyPr>
            <a:prstTxWarp prst="textNoShape">
              <a:avLst/>
            </a:prstTxWarp>
            <a:spAutoFit/>
          </a:bodyPr>
          <a:lstStyle/>
          <a:p>
            <a:pPr>
              <a:buFont typeface="Arial" pitchFamily="84" charset="0"/>
              <a:buChar char="•"/>
            </a:pPr>
            <a:r>
              <a:rPr lang="en-US" sz="2800"/>
              <a:t>Know before you go</a:t>
            </a:r>
          </a:p>
          <a:p>
            <a:pPr>
              <a:buFont typeface="Arial" pitchFamily="84" charset="0"/>
              <a:buChar char="•"/>
            </a:pPr>
            <a:r>
              <a:rPr lang="en-US" sz="2800"/>
              <a:t>Payment plans</a:t>
            </a:r>
          </a:p>
          <a:p>
            <a:pPr>
              <a:buFont typeface="Arial" pitchFamily="84" charset="0"/>
              <a:buChar char="•"/>
            </a:pPr>
            <a:r>
              <a:rPr lang="en-US" sz="2800"/>
              <a:t>Full-time status</a:t>
            </a:r>
          </a:p>
          <a:p>
            <a:pPr>
              <a:buFont typeface="Arial" pitchFamily="84" charset="0"/>
              <a:buChar char="•"/>
            </a:pPr>
            <a:r>
              <a:rPr lang="en-US" sz="2800"/>
              <a:t>Double occupancy</a:t>
            </a:r>
          </a:p>
          <a:p>
            <a:pPr>
              <a:buFont typeface="Arial" pitchFamily="84" charset="0"/>
              <a:buChar char="•"/>
            </a:pPr>
            <a:r>
              <a:rPr lang="en-US" sz="2800"/>
              <a:t>Ask questions</a:t>
            </a:r>
          </a:p>
          <a:p>
            <a:pPr>
              <a:buFont typeface="Arial" pitchFamily="84" charset="0"/>
              <a:buChar char="•"/>
            </a:pPr>
            <a:r>
              <a:rPr lang="en-US" sz="2800"/>
              <a:t>Bigfuture.collegeboard.org</a:t>
            </a:r>
          </a:p>
          <a:p>
            <a:pPr>
              <a:buFont typeface="Arial" pitchFamily="84" charset="0"/>
              <a:buChar char="•"/>
            </a:pPr>
            <a:r>
              <a:rPr lang="en-US" sz="2800"/>
              <a:t>Apply for scholarships every 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US" smtClean="0">
                <a:latin typeface="Cambria" pitchFamily="84" charset="0"/>
              </a:rPr>
              <a:t>College Goal Sunday = FREE HELP!</a:t>
            </a:r>
          </a:p>
        </p:txBody>
      </p:sp>
      <p:pic>
        <p:nvPicPr>
          <p:cNvPr id="77826" name="Content Placeholder 3" descr="bg_logo.png"/>
          <p:cNvPicPr>
            <a:picLocks noGrp="1" noChangeAspect="1"/>
          </p:cNvPicPr>
          <p:nvPr>
            <p:ph sz="half" idx="1"/>
          </p:nvPr>
        </p:nvPicPr>
        <p:blipFill>
          <a:blip r:embed="rId2"/>
          <a:srcRect/>
          <a:stretch>
            <a:fillRect/>
          </a:stretch>
        </p:blipFill>
        <p:spPr>
          <a:xfrm>
            <a:off x="533400" y="1447800"/>
            <a:ext cx="4038600" cy="4527550"/>
          </a:xfrm>
        </p:spPr>
      </p:pic>
      <p:sp>
        <p:nvSpPr>
          <p:cNvPr id="77827" name="Content Placeholder 4"/>
          <p:cNvSpPr>
            <a:spLocks noGrp="1"/>
          </p:cNvSpPr>
          <p:nvPr>
            <p:ph sz="half" idx="2"/>
          </p:nvPr>
        </p:nvSpPr>
        <p:spPr>
          <a:xfrm>
            <a:off x="4724400" y="1524000"/>
            <a:ext cx="4648200" cy="4525963"/>
          </a:xfrm>
        </p:spPr>
        <p:txBody>
          <a:bodyPr/>
          <a:lstStyle/>
          <a:p>
            <a:pPr eaLnBrk="1" hangingPunct="1"/>
            <a:r>
              <a:rPr lang="en-US" smtClean="0"/>
              <a:t>February 10, 2013</a:t>
            </a:r>
          </a:p>
          <a:p>
            <a:pPr eaLnBrk="1" hangingPunct="1"/>
            <a:r>
              <a:rPr lang="en-US" smtClean="0"/>
              <a:t>2-4 pm</a:t>
            </a:r>
          </a:p>
          <a:p>
            <a:pPr eaLnBrk="1" hangingPunct="1"/>
            <a:r>
              <a:rPr lang="en-US" smtClean="0"/>
              <a:t>Locations vary </a:t>
            </a:r>
          </a:p>
          <a:p>
            <a:pPr eaLnBrk="1" hangingPunct="1">
              <a:buFontTx/>
              <a:buNone/>
            </a:pPr>
            <a:endParaRPr lang="en-US" smtClean="0"/>
          </a:p>
          <a:p>
            <a:pPr eaLnBrk="1" hangingPunct="1">
              <a:buFontTx/>
              <a:buNone/>
            </a:pPr>
            <a:endParaRPr lang="en-US" smtClean="0"/>
          </a:p>
          <a:p>
            <a:pPr eaLnBrk="1" hangingPunct="1">
              <a:buFontTx/>
              <a:buNone/>
            </a:pPr>
            <a:r>
              <a:rPr lang="en-US" smtClean="0"/>
              <a:t>www.micollegegoal.org</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Title 1"/>
          <p:cNvSpPr>
            <a:spLocks noGrp="1"/>
          </p:cNvSpPr>
          <p:nvPr>
            <p:ph type="title"/>
          </p:nvPr>
        </p:nvSpPr>
        <p:spPr>
          <a:xfrm>
            <a:off x="457200" y="274638"/>
            <a:ext cx="8458200" cy="715962"/>
          </a:xfrm>
        </p:spPr>
        <p:txBody>
          <a:bodyPr/>
          <a:lstStyle/>
          <a:p>
            <a:r>
              <a:rPr lang="en-US" smtClean="0"/>
              <a:t>Maize and Blue Days= MORE FREE HELP!</a:t>
            </a:r>
          </a:p>
        </p:txBody>
      </p:sp>
      <p:sp>
        <p:nvSpPr>
          <p:cNvPr id="78850" name="Content Placeholder 2"/>
          <p:cNvSpPr>
            <a:spLocks noGrp="1"/>
          </p:cNvSpPr>
          <p:nvPr>
            <p:ph sz="half" idx="1"/>
          </p:nvPr>
        </p:nvSpPr>
        <p:spPr/>
        <p:txBody>
          <a:bodyPr/>
          <a:lstStyle/>
          <a:p>
            <a:r>
              <a:rPr lang="en-US" smtClean="0"/>
              <a:t>University of Michigan’s Detroit Admissions Office</a:t>
            </a:r>
          </a:p>
          <a:p>
            <a:r>
              <a:rPr lang="en-US" smtClean="0"/>
              <a:t>Tuesdays and Thursdays</a:t>
            </a:r>
          </a:p>
          <a:p>
            <a:r>
              <a:rPr lang="en-US" smtClean="0"/>
              <a:t>1-7pm</a:t>
            </a:r>
          </a:p>
          <a:p>
            <a:r>
              <a:rPr lang="en-US" smtClean="0"/>
              <a:t>Starting mid January</a:t>
            </a:r>
          </a:p>
          <a:p>
            <a:endParaRPr lang="en-US" smtClean="0"/>
          </a:p>
        </p:txBody>
      </p:sp>
      <p:pic>
        <p:nvPicPr>
          <p:cNvPr id="5" name="Content Placeholder 4" descr="mdcsign_sm.jpg"/>
          <p:cNvPicPr>
            <a:picLocks noGrp="1" noChangeAspect="1"/>
          </p:cNvPicPr>
          <p:nvPr>
            <p:ph sz="half" idx="2"/>
          </p:nvPr>
        </p:nvPicPr>
        <p:blipFill>
          <a:blip r:embed="rId2" cstate="print"/>
          <a:stretch>
            <a:fillRect/>
          </a:stretch>
        </p:blipFill>
        <p:spPr>
          <a:xfrm>
            <a:off x="4953000" y="1600200"/>
            <a:ext cx="3733800" cy="4495800"/>
          </a:xfrm>
          <a:effectLst>
            <a:softEdge rad="63500"/>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pPr eaLnBrk="1" hangingPunct="1"/>
            <a:r>
              <a:rPr lang="en-US" smtClean="0">
                <a:latin typeface="Cambria" pitchFamily="84" charset="0"/>
              </a:rPr>
              <a:t>Thank You!!</a:t>
            </a:r>
          </a:p>
        </p:txBody>
      </p:sp>
      <p:sp>
        <p:nvSpPr>
          <p:cNvPr id="79874" name="Rectangle 3"/>
          <p:cNvSpPr>
            <a:spLocks noGrp="1" noChangeArrowheads="1"/>
          </p:cNvSpPr>
          <p:nvPr>
            <p:ph type="body" idx="1"/>
          </p:nvPr>
        </p:nvSpPr>
        <p:spPr/>
        <p:txBody>
          <a:bodyPr/>
          <a:lstStyle/>
          <a:p>
            <a:pPr algn="ctr" eaLnBrk="1" hangingPunct="1">
              <a:buFontTx/>
              <a:buNone/>
            </a:pPr>
            <a:r>
              <a:rPr lang="en-US" b="1" smtClean="0"/>
              <a:t>Any Questions??</a:t>
            </a:r>
          </a:p>
        </p:txBody>
      </p:sp>
      <p:pic>
        <p:nvPicPr>
          <p:cNvPr id="79875" name="Picture 4" descr="MCj04344110000[1]"/>
          <p:cNvPicPr>
            <a:picLocks noChangeAspect="1" noChangeArrowheads="1"/>
          </p:cNvPicPr>
          <p:nvPr/>
        </p:nvPicPr>
        <p:blipFill>
          <a:blip r:embed="rId2"/>
          <a:srcRect/>
          <a:stretch>
            <a:fillRect/>
          </a:stretch>
        </p:blipFill>
        <p:spPr bwMode="auto">
          <a:xfrm>
            <a:off x="3276600" y="3276600"/>
            <a:ext cx="26670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smtClean="0">
                <a:latin typeface="Cambria" pitchFamily="84" charset="0"/>
              </a:rPr>
              <a:t>Cost of Attendance</a:t>
            </a:r>
          </a:p>
        </p:txBody>
      </p:sp>
      <p:sp>
        <p:nvSpPr>
          <p:cNvPr id="15363" name="Rectangle 3"/>
          <p:cNvSpPr>
            <a:spLocks noGrp="1" noChangeArrowheads="1"/>
          </p:cNvSpPr>
          <p:nvPr>
            <p:ph type="body" idx="1"/>
          </p:nvPr>
        </p:nvSpPr>
        <p:spPr>
          <a:xfrm>
            <a:off x="4648200" y="1219200"/>
            <a:ext cx="4495800" cy="4525963"/>
          </a:xfrm>
        </p:spPr>
        <p:txBody>
          <a:bodyPr/>
          <a:lstStyle/>
          <a:p>
            <a:pPr marL="0" indent="0" eaLnBrk="1" hangingPunct="1">
              <a:lnSpc>
                <a:spcPct val="90000"/>
              </a:lnSpc>
              <a:buFontTx/>
              <a:buNone/>
              <a:defRPr/>
            </a:pPr>
            <a:r>
              <a:rPr lang="en-US" dirty="0" smtClean="0">
                <a:ea typeface="+mn-ea"/>
                <a:cs typeface="+mn-cs"/>
              </a:rPr>
              <a:t>                                  </a:t>
            </a:r>
            <a:r>
              <a:rPr lang="en-US" sz="2800" b="1" dirty="0" smtClean="0">
                <a:ea typeface="+mn-ea"/>
                <a:cs typeface="+mn-cs"/>
              </a:rPr>
              <a:t>DIRECT cost:</a:t>
            </a:r>
            <a:r>
              <a:rPr lang="en-US" sz="2800" dirty="0" smtClean="0">
                <a:ea typeface="+mn-ea"/>
                <a:cs typeface="+mn-cs"/>
              </a:rPr>
              <a:t> </a:t>
            </a:r>
            <a:br>
              <a:rPr lang="en-US" sz="2800" dirty="0" smtClean="0">
                <a:ea typeface="+mn-ea"/>
                <a:cs typeface="+mn-cs"/>
              </a:rPr>
            </a:br>
            <a:r>
              <a:rPr lang="en-US" sz="2800" dirty="0" smtClean="0">
                <a:ea typeface="+mn-ea"/>
                <a:cs typeface="+mn-cs"/>
              </a:rPr>
              <a:t>paid to the University</a:t>
            </a:r>
          </a:p>
          <a:p>
            <a:pPr eaLnBrk="1" hangingPunct="1">
              <a:lnSpc>
                <a:spcPct val="90000"/>
              </a:lnSpc>
              <a:buFontTx/>
              <a:buNone/>
              <a:defRPr/>
            </a:pPr>
            <a:endParaRPr lang="en-US" sz="2800" dirty="0" smtClean="0">
              <a:ea typeface="+mn-ea"/>
              <a:cs typeface="+mn-cs"/>
            </a:endParaRPr>
          </a:p>
          <a:p>
            <a:pPr eaLnBrk="1" hangingPunct="1">
              <a:lnSpc>
                <a:spcPct val="90000"/>
              </a:lnSpc>
              <a:defRPr/>
            </a:pPr>
            <a:r>
              <a:rPr lang="en-US" sz="2800" dirty="0" smtClean="0">
                <a:ea typeface="+mn-ea"/>
                <a:cs typeface="+mn-cs"/>
              </a:rPr>
              <a:t>Tuition and fees</a:t>
            </a:r>
          </a:p>
          <a:p>
            <a:pPr lvl="1" eaLnBrk="1" hangingPunct="1">
              <a:lnSpc>
                <a:spcPct val="90000"/>
              </a:lnSpc>
              <a:defRPr/>
            </a:pPr>
            <a:r>
              <a:rPr lang="en-US" sz="2400" dirty="0" smtClean="0"/>
              <a:t>Block tuition </a:t>
            </a:r>
          </a:p>
          <a:p>
            <a:pPr lvl="1" eaLnBrk="1" hangingPunct="1">
              <a:lnSpc>
                <a:spcPct val="90000"/>
              </a:lnSpc>
              <a:defRPr/>
            </a:pPr>
            <a:r>
              <a:rPr lang="en-US" sz="2400" dirty="0" smtClean="0"/>
              <a:t>Per credit hour</a:t>
            </a:r>
          </a:p>
          <a:p>
            <a:pPr eaLnBrk="1" hangingPunct="1">
              <a:lnSpc>
                <a:spcPct val="90000"/>
              </a:lnSpc>
              <a:defRPr/>
            </a:pPr>
            <a:r>
              <a:rPr lang="en-US" sz="2800" dirty="0" smtClean="0">
                <a:ea typeface="+mn-ea"/>
                <a:cs typeface="+mn-cs"/>
              </a:rPr>
              <a:t>Room and board</a:t>
            </a:r>
          </a:p>
          <a:p>
            <a:pPr eaLnBrk="1" hangingPunct="1">
              <a:lnSpc>
                <a:spcPct val="90000"/>
              </a:lnSpc>
              <a:buFontTx/>
              <a:buNone/>
              <a:defRPr/>
            </a:pPr>
            <a:endParaRPr lang="en-US" sz="2800" dirty="0" smtClean="0">
              <a:ea typeface="+mn-ea"/>
              <a:cs typeface="+mn-cs"/>
            </a:endParaRPr>
          </a:p>
          <a:p>
            <a:pPr marL="0" indent="0" eaLnBrk="1" hangingPunct="1">
              <a:lnSpc>
                <a:spcPct val="90000"/>
              </a:lnSpc>
              <a:buFontTx/>
              <a:buNone/>
              <a:defRPr/>
            </a:pPr>
            <a:r>
              <a:rPr lang="en-US" sz="2800" dirty="0" smtClean="0">
                <a:ea typeface="+mn-ea"/>
                <a:cs typeface="+mn-cs"/>
              </a:rPr>
              <a:t>Will receive a bill </a:t>
            </a:r>
            <a:br>
              <a:rPr lang="en-US" sz="2800" dirty="0" smtClean="0">
                <a:ea typeface="+mn-ea"/>
                <a:cs typeface="+mn-cs"/>
              </a:rPr>
            </a:br>
            <a:r>
              <a:rPr lang="en-US" sz="2800" dirty="0" smtClean="0">
                <a:ea typeface="+mn-ea"/>
                <a:cs typeface="+mn-cs"/>
              </a:rPr>
              <a:t>twice per year</a:t>
            </a:r>
          </a:p>
          <a:p>
            <a:pPr algn="ctr" eaLnBrk="1" hangingPunct="1">
              <a:lnSpc>
                <a:spcPct val="90000"/>
              </a:lnSpc>
              <a:buFontTx/>
              <a:buNone/>
              <a:defRPr/>
            </a:pPr>
            <a:r>
              <a:rPr lang="en-US" dirty="0" smtClean="0">
                <a:ea typeface="+mn-ea"/>
                <a:cs typeface="+mn-cs"/>
              </a:rPr>
              <a:t>                 </a:t>
            </a:r>
          </a:p>
          <a:p>
            <a:pPr algn="ctr" eaLnBrk="1" hangingPunct="1">
              <a:lnSpc>
                <a:spcPct val="90000"/>
              </a:lnSpc>
              <a:buFontTx/>
              <a:buNone/>
              <a:defRPr/>
            </a:pPr>
            <a:r>
              <a:rPr lang="en-US" dirty="0" smtClean="0">
                <a:ea typeface="+mn-ea"/>
                <a:cs typeface="+mn-cs"/>
              </a:rPr>
              <a:t>                           </a:t>
            </a:r>
          </a:p>
        </p:txBody>
      </p:sp>
      <p:pic>
        <p:nvPicPr>
          <p:cNvPr id="23555" name="Picture 4" descr="MPj04394090000[1]"/>
          <p:cNvPicPr>
            <a:picLocks noChangeAspect="1" noChangeArrowheads="1"/>
          </p:cNvPicPr>
          <p:nvPr/>
        </p:nvPicPr>
        <p:blipFill>
          <a:blip r:embed="rId2"/>
          <a:srcRect/>
          <a:stretch>
            <a:fillRect/>
          </a:stretch>
        </p:blipFill>
        <p:spPr bwMode="auto">
          <a:xfrm>
            <a:off x="914400" y="1219200"/>
            <a:ext cx="3505200" cy="4687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36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3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pPr eaLnBrk="1" hangingPunct="1"/>
            <a:r>
              <a:rPr lang="en-US" smtClean="0">
                <a:solidFill>
                  <a:srgbClr val="333399"/>
                </a:solidFill>
                <a:latin typeface="Cambria" pitchFamily="84" charset="0"/>
              </a:rPr>
              <a:t>For More Information</a:t>
            </a:r>
          </a:p>
        </p:txBody>
      </p:sp>
      <p:sp>
        <p:nvSpPr>
          <p:cNvPr id="80898" name="Rectangle 3"/>
          <p:cNvSpPr>
            <a:spLocks noGrp="1" noChangeArrowheads="1"/>
          </p:cNvSpPr>
          <p:nvPr>
            <p:ph type="body" idx="1"/>
          </p:nvPr>
        </p:nvSpPr>
        <p:spPr>
          <a:xfrm>
            <a:off x="685800" y="1447800"/>
            <a:ext cx="8229600" cy="4876800"/>
          </a:xfrm>
        </p:spPr>
        <p:txBody>
          <a:bodyPr/>
          <a:lstStyle/>
          <a:p>
            <a:pPr eaLnBrk="1" hangingPunct="1">
              <a:lnSpc>
                <a:spcPct val="90000"/>
              </a:lnSpc>
            </a:pPr>
            <a:r>
              <a:rPr lang="en-US" sz="2800" smtClean="0"/>
              <a:t>Deric B. Williams II</a:t>
            </a:r>
          </a:p>
          <a:p>
            <a:pPr lvl="1" eaLnBrk="1" hangingPunct="1">
              <a:lnSpc>
                <a:spcPct val="90000"/>
              </a:lnSpc>
            </a:pPr>
            <a:r>
              <a:rPr lang="en-US" sz="2400" smtClean="0"/>
              <a:t>DBWII@umich.edu</a:t>
            </a:r>
          </a:p>
          <a:p>
            <a:pPr lvl="1" eaLnBrk="1" hangingPunct="1">
              <a:lnSpc>
                <a:spcPct val="90000"/>
              </a:lnSpc>
            </a:pPr>
            <a:r>
              <a:rPr lang="en-US" sz="2400" smtClean="0"/>
              <a:t>734-763-2941</a:t>
            </a:r>
          </a:p>
          <a:p>
            <a:pPr eaLnBrk="1" hangingPunct="1">
              <a:lnSpc>
                <a:spcPct val="90000"/>
              </a:lnSpc>
            </a:pPr>
            <a:r>
              <a:rPr lang="en-US" sz="2800" smtClean="0"/>
              <a:t>University of Michigan, Office of Financial Aid</a:t>
            </a:r>
          </a:p>
          <a:p>
            <a:pPr lvl="1" eaLnBrk="1" hangingPunct="1">
              <a:lnSpc>
                <a:spcPct val="90000"/>
              </a:lnSpc>
            </a:pPr>
            <a:r>
              <a:rPr lang="en-US" sz="2400" smtClean="0"/>
              <a:t>www.finaid.umich.edu</a:t>
            </a:r>
          </a:p>
          <a:p>
            <a:pPr eaLnBrk="1" hangingPunct="1">
              <a:lnSpc>
                <a:spcPct val="90000"/>
              </a:lnSpc>
            </a:pPr>
            <a:r>
              <a:rPr lang="en-US" sz="2800" smtClean="0"/>
              <a:t>Federal Student Aid</a:t>
            </a:r>
          </a:p>
          <a:p>
            <a:pPr lvl="1" eaLnBrk="1" hangingPunct="1">
              <a:lnSpc>
                <a:spcPct val="90000"/>
              </a:lnSpc>
            </a:pPr>
            <a:r>
              <a:rPr lang="en-US" sz="2400" u="sng" smtClean="0"/>
              <a:t>www.studentaid.ed.gov</a:t>
            </a:r>
          </a:p>
          <a:p>
            <a:pPr eaLnBrk="1" hangingPunct="1">
              <a:lnSpc>
                <a:spcPct val="90000"/>
              </a:lnSpc>
            </a:pPr>
            <a:r>
              <a:rPr lang="en-US" sz="2800" smtClean="0"/>
              <a:t>Michigan Office of Scholarships and Grants</a:t>
            </a:r>
          </a:p>
          <a:p>
            <a:pPr lvl="1" eaLnBrk="1" hangingPunct="1">
              <a:lnSpc>
                <a:spcPct val="90000"/>
              </a:lnSpc>
            </a:pPr>
            <a:r>
              <a:rPr lang="en-US" sz="2400" smtClean="0"/>
              <a:t>1-888-4-GRANTS or www.michigan.gov/mistudentaid</a:t>
            </a:r>
            <a:endParaRPr lang="en-US" sz="2400" u="sng" smtClean="0"/>
          </a:p>
          <a:p>
            <a:pPr lvl="1" eaLnBrk="1" hangingPunct="1">
              <a:lnSpc>
                <a:spcPct val="90000"/>
              </a:lnSpc>
              <a:buFontTx/>
              <a:buNone/>
            </a:pPr>
            <a:endParaRPr lang="en-US" sz="1000" u="sng" smtClean="0"/>
          </a:p>
          <a:p>
            <a:pPr eaLnBrk="1" hangingPunct="1">
              <a:lnSpc>
                <a:spcPct val="90000"/>
              </a:lnSpc>
            </a:pPr>
            <a:endParaRPr lang="en-US" u="sng"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smtClean="0">
                <a:latin typeface="Cambria" pitchFamily="84" charset="0"/>
              </a:rPr>
              <a:t>Cost of Attendance</a:t>
            </a:r>
          </a:p>
        </p:txBody>
      </p:sp>
      <p:sp>
        <p:nvSpPr>
          <p:cNvPr id="16387" name="Rectangle 3"/>
          <p:cNvSpPr>
            <a:spLocks noGrp="1" noChangeArrowheads="1"/>
          </p:cNvSpPr>
          <p:nvPr>
            <p:ph type="body" idx="1"/>
          </p:nvPr>
        </p:nvSpPr>
        <p:spPr>
          <a:xfrm>
            <a:off x="2209800" y="1600200"/>
            <a:ext cx="6019800" cy="4525963"/>
          </a:xfrm>
        </p:spPr>
        <p:txBody>
          <a:bodyPr/>
          <a:lstStyle/>
          <a:p>
            <a:pPr algn="ctr" eaLnBrk="1" hangingPunct="1">
              <a:buFontTx/>
              <a:buNone/>
            </a:pPr>
            <a:r>
              <a:rPr lang="en-US" sz="2800" b="1" smtClean="0"/>
              <a:t>INDIRECT cost</a:t>
            </a:r>
            <a:r>
              <a:rPr lang="en-US" sz="2800" smtClean="0"/>
              <a:t>: </a:t>
            </a:r>
          </a:p>
          <a:p>
            <a:pPr eaLnBrk="1" hangingPunct="1"/>
            <a:r>
              <a:rPr lang="en-US" sz="2800" smtClean="0"/>
              <a:t>Books and supplies</a:t>
            </a:r>
          </a:p>
          <a:p>
            <a:pPr eaLnBrk="1" hangingPunct="1"/>
            <a:r>
              <a:rPr lang="en-US" sz="2800" smtClean="0"/>
              <a:t>Personal/ Miscellaneous expenses</a:t>
            </a:r>
          </a:p>
          <a:p>
            <a:pPr eaLnBrk="1" hangingPunct="1"/>
            <a:r>
              <a:rPr lang="en-US" sz="2800" smtClean="0"/>
              <a:t>Transportation</a:t>
            </a:r>
          </a:p>
        </p:txBody>
      </p:sp>
      <p:pic>
        <p:nvPicPr>
          <p:cNvPr id="24579" name="Picture 5" descr="MCj04355460000[1]"/>
          <p:cNvPicPr>
            <a:picLocks noChangeAspect="1" noChangeArrowheads="1"/>
          </p:cNvPicPr>
          <p:nvPr/>
        </p:nvPicPr>
        <p:blipFill>
          <a:blip r:embed="rId3"/>
          <a:srcRect/>
          <a:stretch>
            <a:fillRect/>
          </a:stretch>
        </p:blipFill>
        <p:spPr bwMode="auto">
          <a:xfrm>
            <a:off x="304800" y="1752600"/>
            <a:ext cx="1771650" cy="1066800"/>
          </a:xfrm>
          <a:prstGeom prst="rect">
            <a:avLst/>
          </a:prstGeom>
          <a:noFill/>
          <a:ln w="9525">
            <a:noFill/>
            <a:miter lim="800000"/>
            <a:headEnd/>
            <a:tailEnd/>
          </a:ln>
        </p:spPr>
      </p:pic>
      <p:pic>
        <p:nvPicPr>
          <p:cNvPr id="24580" name="Picture 17" descr="MCj04273270000[1]"/>
          <p:cNvPicPr>
            <a:picLocks noChangeAspect="1" noChangeArrowheads="1"/>
          </p:cNvPicPr>
          <p:nvPr/>
        </p:nvPicPr>
        <p:blipFill>
          <a:blip r:embed="rId4"/>
          <a:srcRect/>
          <a:stretch>
            <a:fillRect/>
          </a:stretch>
        </p:blipFill>
        <p:spPr bwMode="auto">
          <a:xfrm>
            <a:off x="1447800" y="4495800"/>
            <a:ext cx="1725613" cy="1219200"/>
          </a:xfrm>
          <a:prstGeom prst="rect">
            <a:avLst/>
          </a:prstGeom>
          <a:noFill/>
          <a:ln w="9525">
            <a:noFill/>
            <a:miter lim="800000"/>
            <a:headEnd/>
            <a:tailEnd/>
          </a:ln>
        </p:spPr>
      </p:pic>
      <p:pic>
        <p:nvPicPr>
          <p:cNvPr id="24581" name="Picture 18" descr="MCj04106030000[1]"/>
          <p:cNvPicPr>
            <a:picLocks noChangeAspect="1" noChangeArrowheads="1"/>
          </p:cNvPicPr>
          <p:nvPr/>
        </p:nvPicPr>
        <p:blipFill>
          <a:blip r:embed="rId5"/>
          <a:srcRect/>
          <a:stretch>
            <a:fillRect/>
          </a:stretch>
        </p:blipFill>
        <p:spPr bwMode="auto">
          <a:xfrm>
            <a:off x="5181600" y="4267200"/>
            <a:ext cx="1905000" cy="144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latin typeface="Cambria" pitchFamily="84" charset="0"/>
              </a:rPr>
              <a:t>Cost of Attendance</a:t>
            </a:r>
          </a:p>
        </p:txBody>
      </p:sp>
      <p:sp>
        <p:nvSpPr>
          <p:cNvPr id="3" name="Content Placeholder 2"/>
          <p:cNvSpPr>
            <a:spLocks noGrp="1"/>
          </p:cNvSpPr>
          <p:nvPr>
            <p:ph idx="1"/>
          </p:nvPr>
        </p:nvSpPr>
        <p:spPr>
          <a:xfrm>
            <a:off x="457200" y="1524000"/>
            <a:ext cx="8229600" cy="3276600"/>
          </a:xfrm>
        </p:spPr>
        <p:txBody>
          <a:bodyPr/>
          <a:lstStyle/>
          <a:p>
            <a:pPr algn="ctr">
              <a:buFontTx/>
              <a:buNone/>
            </a:pPr>
            <a:r>
              <a:rPr lang="en-US" smtClean="0"/>
              <a:t>TRUE or FALSE</a:t>
            </a:r>
          </a:p>
          <a:p>
            <a:pPr algn="ctr">
              <a:buFontTx/>
              <a:buNone/>
            </a:pPr>
            <a:endParaRPr lang="en-US" smtClean="0"/>
          </a:p>
          <a:p>
            <a:pPr algn="ctr">
              <a:buFontTx/>
              <a:buNone/>
            </a:pPr>
            <a:r>
              <a:rPr lang="en-US" sz="2800" smtClean="0"/>
              <a:t>I can use my financial aid to pay for my apartment and utilities even though I live off campus. </a:t>
            </a:r>
          </a:p>
          <a:p>
            <a:pPr algn="ctr">
              <a:buFontTx/>
              <a:buNone/>
            </a:pPr>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mtClean="0">
                <a:solidFill>
                  <a:srgbClr val="333399"/>
                </a:solidFill>
                <a:latin typeface="Cambria" pitchFamily="84" charset="0"/>
              </a:rPr>
              <a:t>Cost Of Attendance</a:t>
            </a:r>
          </a:p>
        </p:txBody>
      </p:sp>
      <p:sp>
        <p:nvSpPr>
          <p:cNvPr id="27650" name="Rectangle 3"/>
          <p:cNvSpPr>
            <a:spLocks noGrp="1" noChangeArrowheads="1"/>
          </p:cNvSpPr>
          <p:nvPr>
            <p:ph type="body" idx="1"/>
          </p:nvPr>
        </p:nvSpPr>
        <p:spPr>
          <a:xfrm>
            <a:off x="457200" y="1341438"/>
            <a:ext cx="8229600" cy="4525962"/>
          </a:xfrm>
        </p:spPr>
        <p:txBody>
          <a:bodyPr/>
          <a:lstStyle/>
          <a:p>
            <a:pPr eaLnBrk="1" hangingPunct="1">
              <a:lnSpc>
                <a:spcPct val="85000"/>
              </a:lnSpc>
              <a:buFontTx/>
              <a:buNone/>
            </a:pPr>
            <a:r>
              <a:rPr lang="en-US" smtClean="0">
                <a:solidFill>
                  <a:srgbClr val="000000"/>
                </a:solidFill>
                <a:latin typeface="Bookman Old Style" pitchFamily="84" charset="0"/>
              </a:rPr>
              <a:t>		</a:t>
            </a:r>
            <a:r>
              <a:rPr lang="en-US" sz="2800" smtClean="0">
                <a:solidFill>
                  <a:srgbClr val="000000"/>
                </a:solidFill>
              </a:rPr>
              <a:t>			In-State 	Out-of-State	</a:t>
            </a:r>
          </a:p>
          <a:p>
            <a:pPr eaLnBrk="1" hangingPunct="1">
              <a:lnSpc>
                <a:spcPct val="85000"/>
              </a:lnSpc>
              <a:buFontTx/>
              <a:buNone/>
            </a:pPr>
            <a:r>
              <a:rPr lang="en-US" sz="2800" smtClean="0">
                <a:solidFill>
                  <a:srgbClr val="000000"/>
                </a:solidFill>
              </a:rPr>
              <a:t>	Tuition &amp; Fees		$  6,537	$16,537</a:t>
            </a:r>
          </a:p>
          <a:p>
            <a:pPr eaLnBrk="1" hangingPunct="1">
              <a:lnSpc>
                <a:spcPct val="85000"/>
              </a:lnSpc>
              <a:buFontTx/>
              <a:buNone/>
            </a:pPr>
            <a:r>
              <a:rPr lang="en-US" sz="2800" smtClean="0">
                <a:solidFill>
                  <a:srgbClr val="000000"/>
                </a:solidFill>
              </a:rPr>
              <a:t>	Room &amp; Board		$  4,125	$  4,125	      </a:t>
            </a:r>
          </a:p>
          <a:p>
            <a:pPr eaLnBrk="1" hangingPunct="1">
              <a:lnSpc>
                <a:spcPct val="85000"/>
              </a:lnSpc>
              <a:buFontTx/>
              <a:buNone/>
            </a:pPr>
            <a:r>
              <a:rPr lang="en-US" sz="2800" smtClean="0">
                <a:solidFill>
                  <a:srgbClr val="000000"/>
                </a:solidFill>
              </a:rPr>
              <a:t>	Books &amp; Supplies	$  1,048	$  1,048	  </a:t>
            </a:r>
          </a:p>
          <a:p>
            <a:pPr eaLnBrk="1" hangingPunct="1">
              <a:lnSpc>
                <a:spcPct val="85000"/>
              </a:lnSpc>
              <a:buFontTx/>
              <a:buNone/>
            </a:pPr>
            <a:r>
              <a:rPr lang="en-US" sz="2800" smtClean="0">
                <a:solidFill>
                  <a:srgbClr val="000000"/>
                </a:solidFill>
              </a:rPr>
              <a:t>	Personal/Misc.		</a:t>
            </a:r>
            <a:r>
              <a:rPr lang="en-US" sz="2800" u="sng" smtClean="0">
                <a:solidFill>
                  <a:srgbClr val="000000"/>
                </a:solidFill>
              </a:rPr>
              <a:t>$  2,054</a:t>
            </a:r>
            <a:r>
              <a:rPr lang="en-US" sz="2800" smtClean="0">
                <a:solidFill>
                  <a:srgbClr val="000000"/>
                </a:solidFill>
              </a:rPr>
              <a:t>	</a:t>
            </a:r>
            <a:r>
              <a:rPr lang="en-US" sz="2800" u="sng" smtClean="0">
                <a:solidFill>
                  <a:srgbClr val="000000"/>
                </a:solidFill>
              </a:rPr>
              <a:t>$  2,054</a:t>
            </a:r>
            <a:r>
              <a:rPr lang="en-US" sz="2800" smtClean="0">
                <a:solidFill>
                  <a:srgbClr val="000000"/>
                </a:solidFill>
              </a:rPr>
              <a:t>	  	</a:t>
            </a:r>
          </a:p>
          <a:p>
            <a:pPr eaLnBrk="1" hangingPunct="1">
              <a:lnSpc>
                <a:spcPct val="85000"/>
              </a:lnSpc>
              <a:buFontTx/>
              <a:buNone/>
            </a:pPr>
            <a:r>
              <a:rPr lang="en-US" sz="2800" smtClean="0">
                <a:solidFill>
                  <a:srgbClr val="000000"/>
                </a:solidFill>
              </a:rPr>
              <a:t>		Total			$13,764*	$23,764*</a:t>
            </a:r>
          </a:p>
          <a:p>
            <a:pPr eaLnBrk="1" hangingPunct="1">
              <a:lnSpc>
                <a:spcPct val="85000"/>
              </a:lnSpc>
              <a:buFontTx/>
              <a:buNone/>
            </a:pPr>
            <a:endParaRPr lang="en-US" sz="2800" smtClean="0">
              <a:solidFill>
                <a:srgbClr val="000000"/>
              </a:solidFill>
            </a:endParaRPr>
          </a:p>
          <a:p>
            <a:pPr eaLnBrk="1" hangingPunct="1">
              <a:lnSpc>
                <a:spcPct val="85000"/>
              </a:lnSpc>
              <a:buFontTx/>
              <a:buNone/>
            </a:pPr>
            <a:r>
              <a:rPr lang="en-US" sz="2800" smtClean="0">
                <a:solidFill>
                  <a:srgbClr val="000000"/>
                </a:solidFill>
              </a:rPr>
              <a:t>	</a:t>
            </a:r>
            <a:r>
              <a:rPr lang="en-US" sz="1800" smtClean="0">
                <a:solidFill>
                  <a:srgbClr val="000000"/>
                </a:solidFill>
              </a:rPr>
              <a:t>* This is the maximum amount of financial aid you can receive</a:t>
            </a:r>
          </a:p>
          <a:p>
            <a:pPr eaLnBrk="1" hangingPunct="1">
              <a:lnSpc>
                <a:spcPct val="85000"/>
              </a:lnSpc>
              <a:buFontTx/>
              <a:buNone/>
            </a:pPr>
            <a:endParaRPr lang="en-US" sz="2800" smtClean="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latin typeface="Cambria" pitchFamily="84" charset="0"/>
              </a:rPr>
              <a:t>2012-2013 Cost of Attendance</a:t>
            </a:r>
          </a:p>
        </p:txBody>
      </p:sp>
      <p:graphicFrame>
        <p:nvGraphicFramePr>
          <p:cNvPr id="5" name="Content Placeholder 4"/>
          <p:cNvGraphicFramePr>
            <a:graphicFrameLocks noGrp="1"/>
          </p:cNvGraphicFramePr>
          <p:nvPr>
            <p:ph idx="1"/>
          </p:nvPr>
        </p:nvGraphicFramePr>
        <p:xfrm>
          <a:off x="-304800" y="1143000"/>
          <a:ext cx="8991600" cy="483076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A_template2">
  <a:themeElements>
    <a:clrScheme name="OFA_templat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A_template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A_templat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A_template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A_template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A_template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A_template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A_template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A_template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A_template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A_template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A_template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A_template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A_template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OFA_template2</Template>
  <TotalTime>5534</TotalTime>
  <Words>1559</Words>
  <Application>Microsoft Office PowerPoint</Application>
  <PresentationFormat>On-screen Show (4:3)</PresentationFormat>
  <Paragraphs>354</Paragraphs>
  <Slides>50</Slides>
  <Notes>13</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50</vt:i4>
      </vt:variant>
    </vt:vector>
  </HeadingPairs>
  <TitlesOfParts>
    <vt:vector size="55" baseType="lpstr">
      <vt:lpstr>Arial</vt:lpstr>
      <vt:lpstr>ＭＳ Ｐゴシック</vt:lpstr>
      <vt:lpstr>Cambria</vt:lpstr>
      <vt:lpstr>Bookman Old Style</vt:lpstr>
      <vt:lpstr>OFA_template2</vt:lpstr>
      <vt:lpstr>PowerPoint Presentation</vt:lpstr>
      <vt:lpstr>Today’s Discussion Topics</vt:lpstr>
      <vt:lpstr>Financial Aid IS…</vt:lpstr>
      <vt:lpstr>Financial Aid is NOT…</vt:lpstr>
      <vt:lpstr>Cost of Attendance</vt:lpstr>
      <vt:lpstr>Cost of Attendance</vt:lpstr>
      <vt:lpstr>Cost of Attendance</vt:lpstr>
      <vt:lpstr>Cost Of Attendance</vt:lpstr>
      <vt:lpstr>2012-2013 Cost of Attendance</vt:lpstr>
      <vt:lpstr>Expected Family Contribution (EFC)</vt:lpstr>
      <vt:lpstr>Financial Need</vt:lpstr>
      <vt:lpstr>Net Price Calculator</vt:lpstr>
      <vt:lpstr>Types of Financial Aid</vt:lpstr>
      <vt:lpstr>Types of Financial Aid: Grants</vt:lpstr>
      <vt:lpstr>Types of Financial Aid: Scholarships</vt:lpstr>
      <vt:lpstr>Types of Financial Aid: Scholarships</vt:lpstr>
      <vt:lpstr>Be Creative…</vt:lpstr>
      <vt:lpstr>Understand Your Scholarship</vt:lpstr>
      <vt:lpstr>Scholarships Scams</vt:lpstr>
      <vt:lpstr>Types of Financial Aid: Loans</vt:lpstr>
      <vt:lpstr>Types of Financial Aid: Loans</vt:lpstr>
      <vt:lpstr>Types of Financial Aid: Loans</vt:lpstr>
      <vt:lpstr>Types of Financial Aid: Work Study</vt:lpstr>
      <vt:lpstr>Types of Financial Aid: Work-Study</vt:lpstr>
      <vt:lpstr>Sources of Financial Aid</vt:lpstr>
      <vt:lpstr>Common Federal Aid Programs</vt:lpstr>
      <vt:lpstr>Employer Support</vt:lpstr>
      <vt:lpstr>Completing the FAFSA: Why?</vt:lpstr>
      <vt:lpstr>Completing the FAFSA: Who?</vt:lpstr>
      <vt:lpstr>Completing the FAFSA: Who?</vt:lpstr>
      <vt:lpstr>Completing the FAFSA: Who?</vt:lpstr>
      <vt:lpstr>  Completing the FAFSA:  Dependent  -vs.- Independent  </vt:lpstr>
      <vt:lpstr>Completing the FAFSA: When?</vt:lpstr>
      <vt:lpstr>Completing the FAFSA: How?</vt:lpstr>
      <vt:lpstr>Completing the FAFSA: How?</vt:lpstr>
      <vt:lpstr>Completing the FAFSA: How?</vt:lpstr>
      <vt:lpstr>What to Expect on the FAFSA</vt:lpstr>
      <vt:lpstr>IRS Data Retrieval </vt:lpstr>
      <vt:lpstr>Frequent FAFSA Errors</vt:lpstr>
      <vt:lpstr>Making Corrections</vt:lpstr>
      <vt:lpstr>What Happens Next?</vt:lpstr>
      <vt:lpstr>Sample Aid Award</vt:lpstr>
      <vt:lpstr>Special Circumstances</vt:lpstr>
      <vt:lpstr>Special Circumstances</vt:lpstr>
      <vt:lpstr>Not All Special Circumstances  are Created Equal…</vt:lpstr>
      <vt:lpstr>Deric’s Tips &amp; Pointers</vt:lpstr>
      <vt:lpstr>College Goal Sunday = FREE HELP!</vt:lpstr>
      <vt:lpstr>Maize and Blue Days= MORE FREE HELP!</vt:lpstr>
      <vt:lpstr>Thank You!!</vt:lpstr>
      <vt:lpstr>For More Information</vt:lpstr>
    </vt:vector>
  </TitlesOfParts>
  <Company>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OFA</dc:creator>
  <cp:lastModifiedBy>J Schneider</cp:lastModifiedBy>
  <cp:revision>311</cp:revision>
  <cp:lastPrinted>2013-01-22T13:19:33Z</cp:lastPrinted>
  <dcterms:created xsi:type="dcterms:W3CDTF">2008-10-24T17:52:34Z</dcterms:created>
  <dcterms:modified xsi:type="dcterms:W3CDTF">2013-01-22T13:22:24Z</dcterms:modified>
</cp:coreProperties>
</file>