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0" r:id="rId1"/>
  </p:sldMasterIdLst>
  <p:notesMasterIdLst>
    <p:notesMasterId r:id="rId24"/>
  </p:notesMasterIdLst>
  <p:handoutMasterIdLst>
    <p:handoutMasterId r:id="rId25"/>
  </p:handoutMasterIdLst>
  <p:sldIdLst>
    <p:sldId id="256" r:id="rId2"/>
    <p:sldId id="278" r:id="rId3"/>
    <p:sldId id="257" r:id="rId4"/>
    <p:sldId id="270" r:id="rId5"/>
    <p:sldId id="271" r:id="rId6"/>
    <p:sldId id="259" r:id="rId7"/>
    <p:sldId id="260" r:id="rId8"/>
    <p:sldId id="279" r:id="rId9"/>
    <p:sldId id="261" r:id="rId10"/>
    <p:sldId id="262" r:id="rId11"/>
    <p:sldId id="263" r:id="rId12"/>
    <p:sldId id="264" r:id="rId13"/>
    <p:sldId id="265" r:id="rId14"/>
    <p:sldId id="266" r:id="rId15"/>
    <p:sldId id="267" r:id="rId16"/>
    <p:sldId id="268" r:id="rId17"/>
    <p:sldId id="269" r:id="rId18"/>
    <p:sldId id="274" r:id="rId19"/>
    <p:sldId id="275" r:id="rId20"/>
    <p:sldId id="276" r:id="rId21"/>
    <p:sldId id="277" r:id="rId22"/>
    <p:sldId id="272"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9" d="100"/>
          <a:sy n="79" d="100"/>
        </p:scale>
        <p:origin x="-195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CE33C99-AB4E-6B4F-A88B-593AC07167A1}" type="datetimeFigureOut">
              <a:rPr lang="en-US" smtClean="0"/>
              <a:t>11/21/14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22D9CB57-ED53-5049-B878-E8FF780DC6F1}" type="slidenum">
              <a:rPr lang="en-US" smtClean="0"/>
              <a:t>‹#›</a:t>
            </a:fld>
            <a:endParaRPr lang="en-US"/>
          </a:p>
        </p:txBody>
      </p:sp>
    </p:spTree>
    <p:extLst>
      <p:ext uri="{BB962C8B-B14F-4D97-AF65-F5344CB8AC3E}">
        <p14:creationId xmlns:p14="http://schemas.microsoft.com/office/powerpoint/2010/main" val="12757185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3F605304-E491-644A-99CC-2358280E4586}" type="datetimeFigureOut">
              <a:rPr lang="en-US" smtClean="0"/>
              <a:t>11/21/14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B0DB92CF-010B-9B4D-908A-B978FBD3849E}" type="slidenum">
              <a:rPr lang="en-US" smtClean="0"/>
              <a:t>‹#›</a:t>
            </a:fld>
            <a:endParaRPr lang="en-US"/>
          </a:p>
        </p:txBody>
      </p:sp>
    </p:spTree>
    <p:extLst>
      <p:ext uri="{BB962C8B-B14F-4D97-AF65-F5344CB8AC3E}">
        <p14:creationId xmlns:p14="http://schemas.microsoft.com/office/powerpoint/2010/main" val="295376725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CFEE87A-BDF2-BB42-8546-BC9425D739E5}" type="datetime1">
              <a:rPr lang="en-US" smtClean="0"/>
              <a:t>11/21/14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58B68C-A83A-F543-BFC7-EF02017B2044}" type="datetime1">
              <a:rPr lang="en-US" smtClean="0"/>
              <a:t>11/21/14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EBBE55-5EE3-8843-98F3-0DB27DEA2EBD}" type="datetime1">
              <a:rPr lang="en-US" smtClean="0"/>
              <a:t>11/21/14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C086F2-D591-2D4D-97AC-C42FBCB51F6C}" type="datetime1">
              <a:rPr lang="en-US" smtClean="0"/>
              <a:t>11/21/14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0544DF-C53C-4B48-BB16-CB7BDB521852}" type="datetime1">
              <a:rPr lang="en-US" smtClean="0"/>
              <a:t>11/21/14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4E14EDC-F8EA-674D-B871-9CAB7ADB32C7}" type="datetime1">
              <a:rPr lang="en-US" smtClean="0"/>
              <a:t>11/21/14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458453-E6A6-3E4B-B92A-C6EF335D9559}" type="datetime1">
              <a:rPr lang="en-US" smtClean="0"/>
              <a:t>11/21/14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5B83A2-8132-0545-87FE-D247452F261E}" type="datetime1">
              <a:rPr lang="en-US" smtClean="0"/>
              <a:t>11/21/14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03C465-14B5-ED40-87EB-1C0323EA3FBC}" type="datetime1">
              <a:rPr lang="en-US" smtClean="0"/>
              <a:t>11/21/14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599B58-AFB4-E745-9678-42981421ABED}" type="datetime1">
              <a:rPr lang="en-US" smtClean="0"/>
              <a:t>11/21/14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04D515A5-B124-0E49-9BD5-75AD5AE3824E}" type="datetime1">
              <a:rPr lang="en-US" smtClean="0"/>
              <a:t>11/21/14</a:t>
            </a:fld>
            <a:endParaRPr lang="en-US" dirty="0"/>
          </a:p>
        </p:txBody>
      </p:sp>
      <p:sp>
        <p:nvSpPr>
          <p:cNvPr id="9" name="Slide Number Placeholder 8"/>
          <p:cNvSpPr>
            <a:spLocks noGrp="1"/>
          </p:cNvSpPr>
          <p:nvPr>
            <p:ph type="sldNum" sz="quarter" idx="11"/>
          </p:nvPr>
        </p:nvSpPr>
        <p:spPr/>
        <p:txBody>
          <a:bodyPr/>
          <a:lstStyle/>
          <a:p>
            <a:fld id="{6E2D2B3B-882E-40F3-A32F-6DD516915044}"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E2D2B3B-882E-40F3-A32F-6DD516915044}" type="slidenum">
              <a:rPr lang="en-US" smtClean="0"/>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0C2951A2-DBAF-1541-A408-E4A4FBC454A5}" type="datetime1">
              <a:rPr lang="en-US" smtClean="0"/>
              <a:t>11/21/14</a:t>
            </a:fld>
            <a:endParaRPr lang="en-US" dirty="0"/>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package" Target="../embeddings/Microsoft_Word_Document1.docx"/><Relationship Id="rId5" Type="http://schemas.openxmlformats.org/officeDocument/2006/relationships/image" Target="../media/image2.emf"/><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package" Target="../embeddings/Microsoft_Word_Document2.docx"/><Relationship Id="rId5" Type="http://schemas.openxmlformats.org/officeDocument/2006/relationships/image" Target="../media/image3.png"/><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43320"/>
            <a:ext cx="7543800" cy="2593975"/>
          </a:xfrm>
        </p:spPr>
        <p:txBody>
          <a:bodyPr/>
          <a:lstStyle/>
          <a:p>
            <a:pPr algn="ctr"/>
            <a:r>
              <a:rPr lang="en-US" sz="4800" dirty="0" smtClean="0">
                <a:latin typeface="Times New Roman"/>
                <a:cs typeface="Times New Roman"/>
              </a:rPr>
              <a:t>Ann Arbor Public Schools </a:t>
            </a:r>
            <a:br>
              <a:rPr lang="en-US" sz="4800" dirty="0" smtClean="0">
                <a:latin typeface="Times New Roman"/>
                <a:cs typeface="Times New Roman"/>
              </a:rPr>
            </a:br>
            <a:r>
              <a:rPr lang="en-US" sz="4800" dirty="0" smtClean="0">
                <a:latin typeface="Times New Roman"/>
                <a:cs typeface="Times New Roman"/>
              </a:rPr>
              <a:t>Behavior Intervention Specialist Program</a:t>
            </a:r>
            <a:br>
              <a:rPr lang="en-US" sz="4800" dirty="0" smtClean="0">
                <a:latin typeface="Times New Roman"/>
                <a:cs typeface="Times New Roman"/>
              </a:rPr>
            </a:br>
            <a:r>
              <a:rPr lang="en-US" sz="4800" dirty="0" smtClean="0">
                <a:latin typeface="Times New Roman"/>
                <a:cs typeface="Times New Roman"/>
              </a:rPr>
              <a:t> </a:t>
            </a:r>
            <a:br>
              <a:rPr lang="en-US" sz="4800" dirty="0" smtClean="0">
                <a:latin typeface="Times New Roman"/>
                <a:cs typeface="Times New Roman"/>
              </a:rPr>
            </a:br>
            <a:r>
              <a:rPr lang="en-US" sz="4800" dirty="0" smtClean="0">
                <a:latin typeface="Times New Roman"/>
                <a:cs typeface="Times New Roman"/>
              </a:rPr>
              <a:t>2013-2014</a:t>
            </a:r>
            <a:endParaRPr lang="en-US" sz="4800" dirty="0">
              <a:latin typeface="Times New Roman"/>
              <a:cs typeface="Times New Roman"/>
            </a:endParaRPr>
          </a:p>
        </p:txBody>
      </p:sp>
      <p:sp>
        <p:nvSpPr>
          <p:cNvPr id="3" name="Subtitle 2"/>
          <p:cNvSpPr>
            <a:spLocks noGrp="1"/>
          </p:cNvSpPr>
          <p:nvPr>
            <p:ph type="subTitle" idx="1"/>
          </p:nvPr>
        </p:nvSpPr>
        <p:spPr>
          <a:xfrm>
            <a:off x="401016" y="4571999"/>
            <a:ext cx="7619304" cy="1477579"/>
          </a:xfrm>
        </p:spPr>
        <p:txBody>
          <a:bodyPr>
            <a:normAutofit fontScale="92500" lnSpcReduction="10000"/>
          </a:bodyPr>
          <a:lstStyle/>
          <a:p>
            <a:r>
              <a:rPr lang="en-US" dirty="0" smtClean="0">
                <a:latin typeface="Times New Roman"/>
                <a:cs typeface="Times New Roman"/>
              </a:rPr>
              <a:t>This program is funded by IDEA dollars. Ann Arbor Public Schools has been mandated by the Michigan Department of Education to use IDEA funds for Early Intervention Services for being cited as having Significant Disproportionality for suspension and expulsion for African American students with IEPs</a:t>
            </a:r>
            <a:endParaRPr lang="en-US" dirty="0">
              <a:latin typeface="Times New Roman"/>
              <a:cs typeface="Times New Roman"/>
            </a:endParaRPr>
          </a:p>
        </p:txBody>
      </p:sp>
      <p:sp>
        <p:nvSpPr>
          <p:cNvPr id="4" name="Slide Number Placeholder 3"/>
          <p:cNvSpPr>
            <a:spLocks noGrp="1"/>
          </p:cNvSpPr>
          <p:nvPr>
            <p:ph type="sldNum" sz="quarter" idx="12"/>
          </p:nvPr>
        </p:nvSpPr>
        <p:spPr/>
        <p:txBody>
          <a:bodyPr/>
          <a:lstStyle/>
          <a:p>
            <a:fld id="{6E2D2B3B-882E-40F3-A32F-6DD516915044}" type="slidenum">
              <a:rPr lang="en-US" smtClean="0"/>
              <a:pPr/>
              <a:t>1</a:t>
            </a:fld>
            <a:endParaRPr lang="en-US" dirty="0"/>
          </a:p>
        </p:txBody>
      </p:sp>
    </p:spTree>
    <p:extLst>
      <p:ext uri="{BB962C8B-B14F-4D97-AF65-F5344CB8AC3E}">
        <p14:creationId xmlns:p14="http://schemas.microsoft.com/office/powerpoint/2010/main" val="296606127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7657"/>
            <a:ext cx="7620000" cy="1143000"/>
          </a:xfrm>
        </p:spPr>
        <p:txBody>
          <a:bodyPr/>
          <a:lstStyle/>
          <a:p>
            <a:r>
              <a:rPr lang="en-US" sz="4400" dirty="0" smtClean="0">
                <a:latin typeface="Times New Roman"/>
                <a:cs typeface="Times New Roman"/>
              </a:rPr>
              <a:t>Champions Group</a:t>
            </a:r>
            <a:br>
              <a:rPr lang="en-US" sz="4400" dirty="0" smtClean="0">
                <a:latin typeface="Times New Roman"/>
                <a:cs typeface="Times New Roman"/>
              </a:rPr>
            </a:br>
            <a:r>
              <a:rPr lang="en-US" sz="4400" dirty="0" smtClean="0">
                <a:latin typeface="Times New Roman"/>
                <a:cs typeface="Times New Roman"/>
              </a:rPr>
              <a:t>Pioneer HS</a:t>
            </a:r>
            <a:endParaRPr lang="en-US" sz="4400" dirty="0">
              <a:latin typeface="Times New Roman"/>
              <a:cs typeface="Times New Roman"/>
            </a:endParaRPr>
          </a:p>
        </p:txBody>
      </p:sp>
      <p:sp>
        <p:nvSpPr>
          <p:cNvPr id="3" name="Rectangle 2"/>
          <p:cNvSpPr/>
          <p:nvPr/>
        </p:nvSpPr>
        <p:spPr>
          <a:xfrm>
            <a:off x="200509" y="1417638"/>
            <a:ext cx="8037028" cy="4524315"/>
          </a:xfrm>
          <a:prstGeom prst="rect">
            <a:avLst/>
          </a:prstGeom>
        </p:spPr>
        <p:txBody>
          <a:bodyPr wrap="square">
            <a:spAutoFit/>
          </a:bodyPr>
          <a:lstStyle/>
          <a:p>
            <a:r>
              <a:rPr lang="en-US" sz="2400" b="1" dirty="0">
                <a:latin typeface="Times New Roman"/>
                <a:cs typeface="Times New Roman"/>
              </a:rPr>
              <a:t>Purpose</a:t>
            </a:r>
            <a:r>
              <a:rPr lang="en-US" sz="2400" dirty="0">
                <a:latin typeface="Times New Roman"/>
                <a:cs typeface="Times New Roman"/>
              </a:rPr>
              <a:t> </a:t>
            </a:r>
          </a:p>
          <a:p>
            <a:r>
              <a:rPr lang="en-US" sz="2400" dirty="0">
                <a:latin typeface="Times New Roman"/>
                <a:cs typeface="Times New Roman"/>
              </a:rPr>
              <a:t>Provide students with a place to discuss academics and social issues.  Each student develops goals and discusses the progress of their individual goal.  Additionally, students work on soft skills and learn how to become future leaders. </a:t>
            </a:r>
          </a:p>
          <a:p>
            <a:r>
              <a:rPr lang="en-US" sz="2400" dirty="0">
                <a:latin typeface="Times New Roman"/>
                <a:cs typeface="Times New Roman"/>
              </a:rPr>
              <a:t> </a:t>
            </a:r>
          </a:p>
          <a:p>
            <a:r>
              <a:rPr lang="en-US" sz="2400" dirty="0" smtClean="0">
                <a:latin typeface="Times New Roman"/>
                <a:cs typeface="Times New Roman"/>
              </a:rPr>
              <a:t>When:</a:t>
            </a:r>
            <a:endParaRPr lang="en-US" sz="2400" dirty="0">
              <a:latin typeface="Times New Roman"/>
              <a:cs typeface="Times New Roman"/>
            </a:endParaRPr>
          </a:p>
          <a:p>
            <a:r>
              <a:rPr lang="en-US" sz="2400" dirty="0">
                <a:latin typeface="Times New Roman"/>
                <a:cs typeface="Times New Roman"/>
              </a:rPr>
              <a:t>Tuesday, Wednesday and </a:t>
            </a:r>
            <a:r>
              <a:rPr lang="en-US" sz="2400" dirty="0" smtClean="0">
                <a:latin typeface="Times New Roman"/>
                <a:cs typeface="Times New Roman"/>
              </a:rPr>
              <a:t>Thursday- Students meet </a:t>
            </a:r>
            <a:r>
              <a:rPr lang="en-US" sz="2400" dirty="0">
                <a:latin typeface="Times New Roman"/>
                <a:cs typeface="Times New Roman"/>
              </a:rPr>
              <a:t>after school to complete class work with teachers and tutors</a:t>
            </a:r>
          </a:p>
          <a:p>
            <a:endParaRPr lang="en-US" sz="2400" dirty="0">
              <a:latin typeface="Times New Roman"/>
              <a:cs typeface="Times New Roman"/>
            </a:endParaRPr>
          </a:p>
          <a:p>
            <a:r>
              <a:rPr lang="en-US" sz="2400" dirty="0">
                <a:latin typeface="Times New Roman"/>
                <a:cs typeface="Times New Roman"/>
              </a:rPr>
              <a:t>Friday during Lunch- </a:t>
            </a:r>
            <a:r>
              <a:rPr lang="en-US" sz="2400" dirty="0" smtClean="0">
                <a:latin typeface="Times New Roman"/>
                <a:cs typeface="Times New Roman"/>
              </a:rPr>
              <a:t>Students meet </a:t>
            </a:r>
            <a:r>
              <a:rPr lang="en-US" sz="2400" dirty="0">
                <a:latin typeface="Times New Roman"/>
                <a:cs typeface="Times New Roman"/>
              </a:rPr>
              <a:t>for pizza and pop to discuss goals and any issues </a:t>
            </a:r>
            <a:r>
              <a:rPr lang="en-US" sz="2400" dirty="0" smtClean="0">
                <a:latin typeface="Times New Roman"/>
                <a:cs typeface="Times New Roman"/>
              </a:rPr>
              <a:t>they </a:t>
            </a:r>
            <a:r>
              <a:rPr lang="en-US" sz="2400" dirty="0">
                <a:latin typeface="Times New Roman"/>
                <a:cs typeface="Times New Roman"/>
              </a:rPr>
              <a:t>want to share</a:t>
            </a:r>
          </a:p>
        </p:txBody>
      </p:sp>
      <p:sp>
        <p:nvSpPr>
          <p:cNvPr id="4" name="Slide Number Placeholder 3"/>
          <p:cNvSpPr>
            <a:spLocks noGrp="1"/>
          </p:cNvSpPr>
          <p:nvPr>
            <p:ph type="sldNum" sz="quarter" idx="12"/>
          </p:nvPr>
        </p:nvSpPr>
        <p:spPr/>
        <p:txBody>
          <a:bodyPr/>
          <a:lstStyle/>
          <a:p>
            <a:fld id="{6E2D2B3B-882E-40F3-A32F-6DD516915044}" type="slidenum">
              <a:rPr lang="en-US" smtClean="0"/>
              <a:pPr/>
              <a:t>10</a:t>
            </a:fld>
            <a:endParaRPr lang="en-US"/>
          </a:p>
        </p:txBody>
      </p:sp>
    </p:spTree>
    <p:extLst>
      <p:ext uri="{BB962C8B-B14F-4D97-AF65-F5344CB8AC3E}">
        <p14:creationId xmlns:p14="http://schemas.microsoft.com/office/powerpoint/2010/main" val="168858950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0946"/>
            <a:ext cx="7620000" cy="1143000"/>
          </a:xfrm>
        </p:spPr>
        <p:txBody>
          <a:bodyPr/>
          <a:lstStyle/>
          <a:p>
            <a:r>
              <a:rPr lang="en-US" sz="4400" dirty="0" smtClean="0">
                <a:latin typeface="Times New Roman"/>
                <a:cs typeface="Times New Roman"/>
              </a:rPr>
              <a:t>Leaders of Today and Tomorrow Skyline HS</a:t>
            </a:r>
            <a:endParaRPr lang="en-US" sz="4400" dirty="0">
              <a:latin typeface="Times New Roman"/>
              <a:cs typeface="Times New Roman"/>
            </a:endParaRPr>
          </a:p>
        </p:txBody>
      </p:sp>
      <p:sp>
        <p:nvSpPr>
          <p:cNvPr id="3" name="Rectangle 2"/>
          <p:cNvSpPr/>
          <p:nvPr/>
        </p:nvSpPr>
        <p:spPr>
          <a:xfrm>
            <a:off x="457200" y="1533465"/>
            <a:ext cx="7830464" cy="5324535"/>
          </a:xfrm>
          <a:prstGeom prst="rect">
            <a:avLst/>
          </a:prstGeom>
        </p:spPr>
        <p:txBody>
          <a:bodyPr wrap="square">
            <a:spAutoFit/>
          </a:bodyPr>
          <a:lstStyle/>
          <a:p>
            <a:r>
              <a:rPr lang="en-US" sz="2000" b="1" dirty="0">
                <a:latin typeface="Times New Roman"/>
                <a:cs typeface="Times New Roman"/>
              </a:rPr>
              <a:t>Purpose:</a:t>
            </a:r>
            <a:r>
              <a:rPr lang="en-US" sz="2000" dirty="0">
                <a:latin typeface="Times New Roman"/>
                <a:cs typeface="Times New Roman"/>
              </a:rPr>
              <a:t> To support achievement by enabling </a:t>
            </a:r>
            <a:r>
              <a:rPr lang="en-US" sz="2000" dirty="0" smtClean="0">
                <a:latin typeface="Times New Roman"/>
                <a:cs typeface="Times New Roman"/>
              </a:rPr>
              <a:t>students </a:t>
            </a:r>
            <a:r>
              <a:rPr lang="en-US" sz="2000" dirty="0">
                <a:latin typeface="Times New Roman"/>
                <a:cs typeface="Times New Roman"/>
              </a:rPr>
              <a:t>to make a personal investment in their success, through a daily focus on positive leadership, academic growth, and social skills.</a:t>
            </a:r>
          </a:p>
          <a:p>
            <a:r>
              <a:rPr lang="en-US" sz="2000" dirty="0">
                <a:latin typeface="Times New Roman"/>
                <a:cs typeface="Times New Roman"/>
              </a:rPr>
              <a:t> </a:t>
            </a:r>
          </a:p>
          <a:p>
            <a:r>
              <a:rPr lang="en-US" sz="2000" b="1" dirty="0">
                <a:latin typeface="Times New Roman"/>
                <a:cs typeface="Times New Roman"/>
              </a:rPr>
              <a:t>Theme:</a:t>
            </a:r>
            <a:r>
              <a:rPr lang="en-US" sz="2000" dirty="0">
                <a:latin typeface="Times New Roman"/>
                <a:cs typeface="Times New Roman"/>
              </a:rPr>
              <a:t> Lead now so I can lead in my future!</a:t>
            </a:r>
          </a:p>
          <a:p>
            <a:r>
              <a:rPr lang="en-US" sz="2000" dirty="0">
                <a:latin typeface="Times New Roman"/>
                <a:cs typeface="Times New Roman"/>
              </a:rPr>
              <a:t> </a:t>
            </a:r>
          </a:p>
          <a:p>
            <a:r>
              <a:rPr lang="en-US" sz="2000" b="1" dirty="0">
                <a:latin typeface="Times New Roman"/>
                <a:cs typeface="Times New Roman"/>
              </a:rPr>
              <a:t>Plan:</a:t>
            </a:r>
            <a:r>
              <a:rPr lang="en-US" sz="2000" dirty="0">
                <a:latin typeface="Times New Roman"/>
                <a:cs typeface="Times New Roman"/>
              </a:rPr>
              <a:t> Monday - Friday</a:t>
            </a:r>
          </a:p>
          <a:p>
            <a:r>
              <a:rPr lang="en-US" sz="2000" dirty="0">
                <a:latin typeface="Times New Roman"/>
                <a:cs typeface="Times New Roman"/>
              </a:rPr>
              <a:t> </a:t>
            </a:r>
          </a:p>
          <a:p>
            <a:r>
              <a:rPr lang="en-US" sz="2000" b="1" dirty="0">
                <a:latin typeface="Times New Roman"/>
                <a:cs typeface="Times New Roman"/>
              </a:rPr>
              <a:t>FOCUS</a:t>
            </a:r>
            <a:r>
              <a:rPr lang="en-US" sz="2000" dirty="0">
                <a:latin typeface="Times New Roman"/>
                <a:cs typeface="Times New Roman"/>
              </a:rPr>
              <a:t> @ 7:30 AM - 2:25 PM</a:t>
            </a:r>
          </a:p>
          <a:p>
            <a:r>
              <a:rPr lang="en-US" sz="2000" dirty="0">
                <a:latin typeface="Times New Roman"/>
                <a:cs typeface="Times New Roman"/>
              </a:rPr>
              <a:t>Focus in on academic achievement and appropriate behavior.</a:t>
            </a:r>
          </a:p>
          <a:p>
            <a:r>
              <a:rPr lang="en-US" sz="2000" dirty="0">
                <a:latin typeface="Times New Roman"/>
                <a:cs typeface="Times New Roman"/>
              </a:rPr>
              <a:t> </a:t>
            </a:r>
          </a:p>
          <a:p>
            <a:r>
              <a:rPr lang="en-US" sz="2000" b="1" dirty="0">
                <a:latin typeface="Times New Roman"/>
                <a:cs typeface="Times New Roman"/>
              </a:rPr>
              <a:t>Homework and Tutoring</a:t>
            </a:r>
            <a:r>
              <a:rPr lang="en-US" sz="2000" dirty="0">
                <a:latin typeface="Times New Roman"/>
                <a:cs typeface="Times New Roman"/>
              </a:rPr>
              <a:t> @ 2:25 PM – 4:00 PM</a:t>
            </a:r>
          </a:p>
          <a:p>
            <a:r>
              <a:rPr lang="en-US" sz="2000" dirty="0">
                <a:latin typeface="Times New Roman"/>
                <a:cs typeface="Times New Roman"/>
              </a:rPr>
              <a:t>Work independently with teachers and in Skyline Drop-in Center</a:t>
            </a:r>
          </a:p>
          <a:p>
            <a:r>
              <a:rPr lang="en-US" sz="2000" dirty="0">
                <a:latin typeface="Times New Roman"/>
                <a:cs typeface="Times New Roman"/>
              </a:rPr>
              <a:t> </a:t>
            </a:r>
          </a:p>
          <a:p>
            <a:r>
              <a:rPr lang="en-US" sz="2000" b="1" dirty="0">
                <a:latin typeface="Times New Roman"/>
                <a:cs typeface="Times New Roman"/>
              </a:rPr>
              <a:t>Leadership &amp; Soft Skills</a:t>
            </a:r>
            <a:r>
              <a:rPr lang="en-US" sz="2000" dirty="0">
                <a:latin typeface="Times New Roman"/>
                <a:cs typeface="Times New Roman"/>
              </a:rPr>
              <a:t> @ 2:25 PM – 5:30 PM</a:t>
            </a:r>
          </a:p>
          <a:p>
            <a:r>
              <a:rPr lang="en-US" sz="2000" dirty="0">
                <a:latin typeface="Times New Roman"/>
                <a:cs typeface="Times New Roman"/>
              </a:rPr>
              <a:t>Conflict management, career and goal planning, community service, life simulation games</a:t>
            </a:r>
          </a:p>
        </p:txBody>
      </p:sp>
      <p:sp>
        <p:nvSpPr>
          <p:cNvPr id="4" name="Slide Number Placeholder 3"/>
          <p:cNvSpPr>
            <a:spLocks noGrp="1"/>
          </p:cNvSpPr>
          <p:nvPr>
            <p:ph type="sldNum" sz="quarter" idx="12"/>
          </p:nvPr>
        </p:nvSpPr>
        <p:spPr/>
        <p:txBody>
          <a:bodyPr/>
          <a:lstStyle/>
          <a:p>
            <a:fld id="{6E2D2B3B-882E-40F3-A32F-6DD516915044}" type="slidenum">
              <a:rPr lang="en-US" smtClean="0"/>
              <a:pPr/>
              <a:t>11</a:t>
            </a:fld>
            <a:endParaRPr lang="en-US"/>
          </a:p>
        </p:txBody>
      </p:sp>
    </p:spTree>
    <p:extLst>
      <p:ext uri="{BB962C8B-B14F-4D97-AF65-F5344CB8AC3E}">
        <p14:creationId xmlns:p14="http://schemas.microsoft.com/office/powerpoint/2010/main" val="11948246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latin typeface="Times New Roman"/>
                <a:cs typeface="Times New Roman"/>
              </a:rPr>
              <a:t>Peer-to-Peer Mentoring Program Huron HS</a:t>
            </a:r>
            <a:endParaRPr lang="en-US" sz="4400" dirty="0">
              <a:latin typeface="Times New Roman"/>
              <a:cs typeface="Times New Roman"/>
            </a:endParaRPr>
          </a:p>
        </p:txBody>
      </p:sp>
      <p:sp>
        <p:nvSpPr>
          <p:cNvPr id="3" name="Rectangle 2"/>
          <p:cNvSpPr/>
          <p:nvPr/>
        </p:nvSpPr>
        <p:spPr>
          <a:xfrm>
            <a:off x="300762" y="1789977"/>
            <a:ext cx="7776438" cy="3754874"/>
          </a:xfrm>
          <a:prstGeom prst="rect">
            <a:avLst/>
          </a:prstGeom>
        </p:spPr>
        <p:txBody>
          <a:bodyPr wrap="square">
            <a:spAutoFit/>
          </a:bodyPr>
          <a:lstStyle/>
          <a:p>
            <a:r>
              <a:rPr lang="en-US" sz="2000" b="1" dirty="0">
                <a:latin typeface="Times New Roman"/>
                <a:cs typeface="Times New Roman"/>
              </a:rPr>
              <a:t>Purpose</a:t>
            </a:r>
            <a:r>
              <a:rPr lang="en-US" sz="2000" dirty="0">
                <a:latin typeface="Times New Roman"/>
                <a:cs typeface="Times New Roman"/>
              </a:rPr>
              <a:t> </a:t>
            </a:r>
          </a:p>
          <a:p>
            <a:r>
              <a:rPr lang="en-US" sz="2000" dirty="0">
                <a:latin typeface="Times New Roman"/>
                <a:cs typeface="Times New Roman"/>
              </a:rPr>
              <a:t>To provide caseload students with a mentor that can relate to academic and behavioral issues experienced by their mentee.</a:t>
            </a:r>
          </a:p>
          <a:p>
            <a:r>
              <a:rPr lang="en-US" sz="2000" dirty="0">
                <a:latin typeface="Times New Roman"/>
                <a:cs typeface="Times New Roman"/>
              </a:rPr>
              <a:t> </a:t>
            </a:r>
          </a:p>
          <a:p>
            <a:r>
              <a:rPr lang="en-US" sz="2000" b="1" dirty="0">
                <a:latin typeface="Times New Roman"/>
                <a:cs typeface="Times New Roman"/>
              </a:rPr>
              <a:t>Objectives</a:t>
            </a:r>
            <a:endParaRPr lang="en-US" sz="2000" dirty="0">
              <a:latin typeface="Times New Roman"/>
              <a:cs typeface="Times New Roman"/>
            </a:endParaRPr>
          </a:p>
          <a:p>
            <a:pPr lvl="0"/>
            <a:r>
              <a:rPr lang="en-US" sz="2000" dirty="0">
                <a:latin typeface="Times New Roman"/>
                <a:cs typeface="Times New Roman"/>
              </a:rPr>
              <a:t>Create a positive relationship between mentor and mentee</a:t>
            </a:r>
          </a:p>
          <a:p>
            <a:r>
              <a:rPr lang="en-US" sz="2000" dirty="0">
                <a:latin typeface="Times New Roman"/>
                <a:cs typeface="Times New Roman"/>
              </a:rPr>
              <a:t> </a:t>
            </a:r>
          </a:p>
          <a:p>
            <a:pPr lvl="0"/>
            <a:r>
              <a:rPr lang="en-US" sz="2000" dirty="0">
                <a:latin typeface="Times New Roman"/>
                <a:cs typeface="Times New Roman"/>
              </a:rPr>
              <a:t>Pair a mentee with someone who has faced similar life challenges</a:t>
            </a:r>
          </a:p>
          <a:p>
            <a:r>
              <a:rPr lang="en-US" sz="2000" dirty="0">
                <a:latin typeface="Times New Roman"/>
                <a:cs typeface="Times New Roman"/>
              </a:rPr>
              <a:t> </a:t>
            </a:r>
          </a:p>
          <a:p>
            <a:pPr lvl="0"/>
            <a:r>
              <a:rPr lang="en-US" sz="2000" dirty="0">
                <a:latin typeface="Times New Roman"/>
                <a:cs typeface="Times New Roman"/>
              </a:rPr>
              <a:t>Continue communication throughout high school years between mentor and mentee</a:t>
            </a:r>
          </a:p>
          <a:p>
            <a:r>
              <a:rPr lang="en-US" dirty="0">
                <a:latin typeface="Times New Roman"/>
                <a:cs typeface="Times New Roman"/>
              </a:rPr>
              <a:t> </a:t>
            </a:r>
          </a:p>
        </p:txBody>
      </p:sp>
      <p:sp>
        <p:nvSpPr>
          <p:cNvPr id="4" name="Slide Number Placeholder 3"/>
          <p:cNvSpPr>
            <a:spLocks noGrp="1"/>
          </p:cNvSpPr>
          <p:nvPr>
            <p:ph type="sldNum" sz="quarter" idx="12"/>
          </p:nvPr>
        </p:nvSpPr>
        <p:spPr/>
        <p:txBody>
          <a:bodyPr/>
          <a:lstStyle/>
          <a:p>
            <a:fld id="{6E2D2B3B-882E-40F3-A32F-6DD516915044}" type="slidenum">
              <a:rPr lang="en-US" smtClean="0"/>
              <a:pPr/>
              <a:t>12</a:t>
            </a:fld>
            <a:endParaRPr lang="en-US"/>
          </a:p>
        </p:txBody>
      </p:sp>
    </p:spTree>
    <p:extLst>
      <p:ext uri="{BB962C8B-B14F-4D97-AF65-F5344CB8AC3E}">
        <p14:creationId xmlns:p14="http://schemas.microsoft.com/office/powerpoint/2010/main" val="117845853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676"/>
            <a:ext cx="7620000" cy="1143000"/>
          </a:xfrm>
        </p:spPr>
        <p:txBody>
          <a:bodyPr/>
          <a:lstStyle/>
          <a:p>
            <a:r>
              <a:rPr lang="en-US" sz="4000" dirty="0" smtClean="0">
                <a:latin typeface="Times New Roman"/>
                <a:cs typeface="Times New Roman"/>
              </a:rPr>
              <a:t>Breakfast of Champions Program</a:t>
            </a:r>
            <a:endParaRPr lang="en-US" sz="4000" dirty="0">
              <a:latin typeface="Times New Roman"/>
              <a:cs typeface="Times New Roman"/>
            </a:endParaRPr>
          </a:p>
        </p:txBody>
      </p:sp>
      <p:sp>
        <p:nvSpPr>
          <p:cNvPr id="3" name="Rectangle 2"/>
          <p:cNvSpPr/>
          <p:nvPr/>
        </p:nvSpPr>
        <p:spPr>
          <a:xfrm>
            <a:off x="183800" y="1170644"/>
            <a:ext cx="8037028" cy="5632312"/>
          </a:xfrm>
          <a:prstGeom prst="rect">
            <a:avLst/>
          </a:prstGeom>
        </p:spPr>
        <p:txBody>
          <a:bodyPr wrap="square">
            <a:spAutoFit/>
          </a:bodyPr>
          <a:lstStyle/>
          <a:p>
            <a:r>
              <a:rPr lang="en-US" b="1" dirty="0">
                <a:latin typeface="Times New Roman"/>
                <a:cs typeface="Times New Roman"/>
              </a:rPr>
              <a:t>Purpose</a:t>
            </a:r>
            <a:endParaRPr lang="en-US" dirty="0">
              <a:latin typeface="Times New Roman"/>
              <a:cs typeface="Times New Roman"/>
            </a:endParaRPr>
          </a:p>
          <a:p>
            <a:r>
              <a:rPr lang="en-US" dirty="0" smtClean="0">
                <a:latin typeface="Times New Roman"/>
                <a:cs typeface="Times New Roman"/>
              </a:rPr>
              <a:t>Todays </a:t>
            </a:r>
            <a:r>
              <a:rPr lang="en-US" dirty="0">
                <a:latin typeface="Times New Roman"/>
                <a:cs typeface="Times New Roman"/>
              </a:rPr>
              <a:t>at-risk students are failing academically at high rates. Most are involved in school suspensions, juvenile court, </a:t>
            </a:r>
            <a:r>
              <a:rPr lang="en-US" dirty="0" smtClean="0">
                <a:latin typeface="Times New Roman"/>
                <a:cs typeface="Times New Roman"/>
              </a:rPr>
              <a:t>expulsion </a:t>
            </a:r>
            <a:r>
              <a:rPr lang="en-US" dirty="0">
                <a:latin typeface="Times New Roman"/>
                <a:cs typeface="Times New Roman"/>
              </a:rPr>
              <a:t>hearings, and truancy violations. Most of all they are working below their capabilities. The </a:t>
            </a:r>
            <a:r>
              <a:rPr lang="en-US" dirty="0" smtClean="0">
                <a:latin typeface="Times New Roman"/>
                <a:cs typeface="Times New Roman"/>
              </a:rPr>
              <a:t>intent </a:t>
            </a:r>
            <a:r>
              <a:rPr lang="en-US" dirty="0">
                <a:latin typeface="Times New Roman"/>
                <a:cs typeface="Times New Roman"/>
              </a:rPr>
              <a:t>is to reach out and help motivate students of </a:t>
            </a:r>
            <a:r>
              <a:rPr lang="en-US" dirty="0" smtClean="0">
                <a:latin typeface="Times New Roman"/>
                <a:cs typeface="Times New Roman"/>
              </a:rPr>
              <a:t>color and encourage </a:t>
            </a:r>
            <a:r>
              <a:rPr lang="en-US" dirty="0">
                <a:latin typeface="Times New Roman"/>
                <a:cs typeface="Times New Roman"/>
              </a:rPr>
              <a:t>them to keep dreaming and to challenge them at every turn </a:t>
            </a:r>
            <a:r>
              <a:rPr lang="en-US" dirty="0" smtClean="0">
                <a:latin typeface="Times New Roman"/>
                <a:cs typeface="Times New Roman"/>
              </a:rPr>
              <a:t>in life so that they will live life </a:t>
            </a:r>
            <a:r>
              <a:rPr lang="en-US" dirty="0">
                <a:latin typeface="Times New Roman"/>
                <a:cs typeface="Times New Roman"/>
              </a:rPr>
              <a:t>with a purpose. Students need be supported to improve academically and </a:t>
            </a:r>
            <a:r>
              <a:rPr lang="en-US" dirty="0" smtClean="0">
                <a:latin typeface="Times New Roman"/>
                <a:cs typeface="Times New Roman"/>
              </a:rPr>
              <a:t>to inspire </a:t>
            </a:r>
            <a:r>
              <a:rPr lang="en-US" dirty="0">
                <a:latin typeface="Times New Roman"/>
                <a:cs typeface="Times New Roman"/>
              </a:rPr>
              <a:t>them to seek higher educational goals.</a:t>
            </a:r>
          </a:p>
          <a:p>
            <a:r>
              <a:rPr lang="en-US" dirty="0">
                <a:latin typeface="Times New Roman"/>
                <a:cs typeface="Times New Roman"/>
              </a:rPr>
              <a:t> </a:t>
            </a:r>
          </a:p>
          <a:p>
            <a:r>
              <a:rPr lang="en-US" b="1" dirty="0">
                <a:latin typeface="Times New Roman"/>
                <a:cs typeface="Times New Roman"/>
              </a:rPr>
              <a:t>Objectives</a:t>
            </a:r>
            <a:endParaRPr lang="en-US" dirty="0">
              <a:latin typeface="Times New Roman"/>
              <a:cs typeface="Times New Roman"/>
            </a:endParaRPr>
          </a:p>
          <a:p>
            <a:r>
              <a:rPr lang="en-US" dirty="0">
                <a:latin typeface="Times New Roman"/>
                <a:cs typeface="Times New Roman"/>
              </a:rPr>
              <a:t>Meet once a month as a group where students can connect with one another in a positive environment that will produce meaningful relationships with professional men and women.</a:t>
            </a:r>
          </a:p>
          <a:p>
            <a:r>
              <a:rPr lang="en-US" dirty="0">
                <a:latin typeface="Times New Roman"/>
                <a:cs typeface="Times New Roman"/>
              </a:rPr>
              <a:t> </a:t>
            </a:r>
          </a:p>
          <a:p>
            <a:r>
              <a:rPr lang="en-US" dirty="0">
                <a:latin typeface="Times New Roman"/>
                <a:cs typeface="Times New Roman"/>
              </a:rPr>
              <a:t>Introduce other professional men and women who also have similar past stories of adversity, that will challenge and motivate students to look beyond their current situations through instructional workshops and small group discussions.</a:t>
            </a:r>
          </a:p>
          <a:p>
            <a:r>
              <a:rPr lang="en-US" dirty="0">
                <a:latin typeface="Times New Roman"/>
                <a:cs typeface="Times New Roman"/>
              </a:rPr>
              <a:t> </a:t>
            </a:r>
          </a:p>
          <a:p>
            <a:r>
              <a:rPr lang="en-US" dirty="0">
                <a:latin typeface="Times New Roman"/>
                <a:cs typeface="Times New Roman"/>
              </a:rPr>
              <a:t>Teach the importance of goal setting. Students will build a life mission statement that challenges them to stay focused on what is important in their lives. </a:t>
            </a:r>
          </a:p>
        </p:txBody>
      </p:sp>
      <p:sp>
        <p:nvSpPr>
          <p:cNvPr id="4" name="Slide Number Placeholder 3"/>
          <p:cNvSpPr>
            <a:spLocks noGrp="1"/>
          </p:cNvSpPr>
          <p:nvPr>
            <p:ph type="sldNum" sz="quarter" idx="12"/>
          </p:nvPr>
        </p:nvSpPr>
        <p:spPr/>
        <p:txBody>
          <a:bodyPr/>
          <a:lstStyle/>
          <a:p>
            <a:fld id="{6E2D2B3B-882E-40F3-A32F-6DD516915044}" type="slidenum">
              <a:rPr lang="en-US" smtClean="0"/>
              <a:pPr/>
              <a:t>13</a:t>
            </a:fld>
            <a:endParaRPr lang="en-US"/>
          </a:p>
        </p:txBody>
      </p:sp>
    </p:spTree>
    <p:extLst>
      <p:ext uri="{BB962C8B-B14F-4D97-AF65-F5344CB8AC3E}">
        <p14:creationId xmlns:p14="http://schemas.microsoft.com/office/powerpoint/2010/main" val="211862118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53"/>
            <a:ext cx="7620000" cy="1143000"/>
          </a:xfrm>
        </p:spPr>
        <p:txBody>
          <a:bodyPr/>
          <a:lstStyle/>
          <a:p>
            <a:r>
              <a:rPr lang="en-US" sz="3600" dirty="0" smtClean="0">
                <a:latin typeface="Times New Roman"/>
                <a:cs typeface="Times New Roman"/>
              </a:rPr>
              <a:t>Summer Achievement Camp</a:t>
            </a:r>
            <a:br>
              <a:rPr lang="en-US" sz="3600" dirty="0" smtClean="0">
                <a:latin typeface="Times New Roman"/>
                <a:cs typeface="Times New Roman"/>
              </a:rPr>
            </a:br>
            <a:r>
              <a:rPr lang="en-US" sz="3600" dirty="0" smtClean="0">
                <a:latin typeface="Times New Roman"/>
                <a:cs typeface="Times New Roman"/>
              </a:rPr>
              <a:t>Day 1 (August 4-7 10am-1pm)</a:t>
            </a:r>
            <a:endParaRPr lang="en-US" sz="3600" dirty="0">
              <a:latin typeface="Times New Roman"/>
              <a:cs typeface="Times New Roman"/>
            </a:endParaRPr>
          </a:p>
        </p:txBody>
      </p:sp>
      <p:sp>
        <p:nvSpPr>
          <p:cNvPr id="3" name="Rectangle 2"/>
          <p:cNvSpPr/>
          <p:nvPr/>
        </p:nvSpPr>
        <p:spPr>
          <a:xfrm>
            <a:off x="457200" y="1400927"/>
            <a:ext cx="7797046" cy="5016758"/>
          </a:xfrm>
          <a:prstGeom prst="rect">
            <a:avLst/>
          </a:prstGeom>
        </p:spPr>
        <p:txBody>
          <a:bodyPr wrap="square">
            <a:spAutoFit/>
          </a:bodyPr>
          <a:lstStyle/>
          <a:p>
            <a:r>
              <a:rPr lang="en-US" sz="2000" b="1" dirty="0">
                <a:latin typeface="Times New Roman"/>
                <a:cs typeface="Times New Roman"/>
              </a:rPr>
              <a:t>Purpose</a:t>
            </a:r>
            <a:endParaRPr lang="en-US" sz="2000" dirty="0">
              <a:latin typeface="Times New Roman"/>
              <a:cs typeface="Times New Roman"/>
            </a:endParaRPr>
          </a:p>
          <a:p>
            <a:r>
              <a:rPr lang="en-US" sz="2000" dirty="0">
                <a:latin typeface="Times New Roman"/>
                <a:cs typeface="Times New Roman"/>
              </a:rPr>
              <a:t>Motivate students to reach for academic achievement and enrichment through goal setting, relationship building, community resources and engagement, and the importance of higher education.</a:t>
            </a:r>
          </a:p>
          <a:p>
            <a:r>
              <a:rPr lang="en-US" sz="2000" dirty="0">
                <a:latin typeface="Times New Roman"/>
                <a:cs typeface="Times New Roman"/>
              </a:rPr>
              <a:t> </a:t>
            </a:r>
          </a:p>
          <a:p>
            <a:r>
              <a:rPr lang="en-US" sz="2000" b="1" dirty="0">
                <a:latin typeface="Times New Roman"/>
                <a:cs typeface="Times New Roman"/>
              </a:rPr>
              <a:t>Monday – Scarlett</a:t>
            </a:r>
            <a:endParaRPr lang="en-US" sz="2000" dirty="0">
              <a:latin typeface="Times New Roman"/>
              <a:cs typeface="Times New Roman"/>
            </a:endParaRPr>
          </a:p>
          <a:p>
            <a:r>
              <a:rPr lang="en-US" sz="2000" dirty="0">
                <a:latin typeface="Times New Roman"/>
                <a:cs typeface="Times New Roman"/>
              </a:rPr>
              <a:t>	</a:t>
            </a:r>
          </a:p>
          <a:p>
            <a:r>
              <a:rPr lang="en-US" sz="2000" dirty="0">
                <a:latin typeface="Times New Roman"/>
                <a:cs typeface="Times New Roman"/>
              </a:rPr>
              <a:t>•  </a:t>
            </a:r>
            <a:r>
              <a:rPr lang="en-US" sz="2000" dirty="0" smtClean="0">
                <a:latin typeface="Times New Roman"/>
                <a:cs typeface="Times New Roman"/>
              </a:rPr>
              <a:t>Welcome</a:t>
            </a:r>
            <a:r>
              <a:rPr lang="en-US" sz="2000" dirty="0">
                <a:latin typeface="Times New Roman"/>
                <a:cs typeface="Times New Roman"/>
              </a:rPr>
              <a:t>/Purpose                	</a:t>
            </a:r>
          </a:p>
          <a:p>
            <a:r>
              <a:rPr lang="en-US" sz="2000" dirty="0">
                <a:latin typeface="Times New Roman"/>
                <a:cs typeface="Times New Roman"/>
              </a:rPr>
              <a:t>•  </a:t>
            </a:r>
            <a:r>
              <a:rPr lang="en-US" sz="2000" dirty="0" smtClean="0">
                <a:latin typeface="Times New Roman"/>
                <a:cs typeface="Times New Roman"/>
              </a:rPr>
              <a:t>Words </a:t>
            </a:r>
            <a:r>
              <a:rPr lang="en-US" sz="2000" dirty="0">
                <a:latin typeface="Times New Roman"/>
                <a:cs typeface="Times New Roman"/>
              </a:rPr>
              <a:t>of Encouragement     	</a:t>
            </a:r>
          </a:p>
          <a:p>
            <a:r>
              <a:rPr lang="en-US" sz="2000" dirty="0">
                <a:latin typeface="Times New Roman"/>
                <a:cs typeface="Times New Roman"/>
              </a:rPr>
              <a:t>•  </a:t>
            </a:r>
            <a:r>
              <a:rPr lang="en-US" sz="2000" dirty="0" smtClean="0">
                <a:latin typeface="Times New Roman"/>
                <a:cs typeface="Times New Roman"/>
              </a:rPr>
              <a:t>Breakout </a:t>
            </a:r>
            <a:r>
              <a:rPr lang="en-US" sz="2000" dirty="0">
                <a:latin typeface="Times New Roman"/>
                <a:cs typeface="Times New Roman"/>
              </a:rPr>
              <a:t>Session Dismissal   	</a:t>
            </a:r>
          </a:p>
          <a:p>
            <a:r>
              <a:rPr lang="en-US" sz="2000" dirty="0">
                <a:latin typeface="Times New Roman"/>
                <a:cs typeface="Times New Roman"/>
              </a:rPr>
              <a:t>•  </a:t>
            </a:r>
            <a:r>
              <a:rPr lang="en-US" sz="2000" dirty="0" smtClean="0">
                <a:latin typeface="Times New Roman"/>
                <a:cs typeface="Times New Roman"/>
              </a:rPr>
              <a:t>Sessions</a:t>
            </a:r>
            <a:r>
              <a:rPr lang="en-US" sz="2000" dirty="0">
                <a:latin typeface="Times New Roman"/>
                <a:cs typeface="Times New Roman"/>
              </a:rPr>
              <a:t>: 25 </a:t>
            </a:r>
            <a:r>
              <a:rPr lang="en-US" sz="2000" dirty="0" smtClean="0">
                <a:latin typeface="Times New Roman"/>
                <a:cs typeface="Times New Roman"/>
              </a:rPr>
              <a:t>min. sessions </a:t>
            </a:r>
            <a:r>
              <a:rPr lang="en-US" sz="2000" dirty="0">
                <a:latin typeface="Times New Roman"/>
                <a:cs typeface="Times New Roman"/>
              </a:rPr>
              <a:t>w/each group rotating</a:t>
            </a:r>
          </a:p>
          <a:p>
            <a:r>
              <a:rPr lang="en-US" sz="2000" dirty="0">
                <a:latin typeface="Times New Roman"/>
                <a:cs typeface="Times New Roman"/>
              </a:rPr>
              <a:t>•  </a:t>
            </a:r>
            <a:r>
              <a:rPr lang="en-US" sz="2000" dirty="0" smtClean="0">
                <a:latin typeface="Times New Roman"/>
                <a:cs typeface="Times New Roman"/>
              </a:rPr>
              <a:t>Motivation </a:t>
            </a:r>
            <a:r>
              <a:rPr lang="en-US" sz="2000" dirty="0">
                <a:latin typeface="Times New Roman"/>
                <a:cs typeface="Times New Roman"/>
              </a:rPr>
              <a:t>to succeed</a:t>
            </a:r>
          </a:p>
          <a:p>
            <a:r>
              <a:rPr lang="en-US" sz="2000" dirty="0">
                <a:latin typeface="Times New Roman"/>
                <a:cs typeface="Times New Roman"/>
              </a:rPr>
              <a:t>•  </a:t>
            </a:r>
            <a:r>
              <a:rPr lang="en-US" sz="2000" dirty="0" smtClean="0">
                <a:latin typeface="Times New Roman"/>
                <a:cs typeface="Times New Roman"/>
              </a:rPr>
              <a:t>Determination </a:t>
            </a:r>
            <a:r>
              <a:rPr lang="en-US" sz="2000" dirty="0">
                <a:latin typeface="Times New Roman"/>
                <a:cs typeface="Times New Roman"/>
              </a:rPr>
              <a:t>in adversity</a:t>
            </a:r>
          </a:p>
          <a:p>
            <a:r>
              <a:rPr lang="en-US" sz="2000" dirty="0">
                <a:latin typeface="Times New Roman"/>
                <a:cs typeface="Times New Roman"/>
              </a:rPr>
              <a:t>•  </a:t>
            </a:r>
            <a:r>
              <a:rPr lang="en-US" sz="2000" dirty="0" smtClean="0">
                <a:latin typeface="Times New Roman"/>
                <a:cs typeface="Times New Roman"/>
              </a:rPr>
              <a:t>Goal </a:t>
            </a:r>
            <a:r>
              <a:rPr lang="en-US" sz="2000" dirty="0">
                <a:latin typeface="Times New Roman"/>
                <a:cs typeface="Times New Roman"/>
              </a:rPr>
              <a:t>focused</a:t>
            </a:r>
          </a:p>
          <a:p>
            <a:r>
              <a:rPr lang="en-US" sz="2000" dirty="0">
                <a:latin typeface="Times New Roman"/>
                <a:cs typeface="Times New Roman"/>
              </a:rPr>
              <a:t>•  </a:t>
            </a:r>
            <a:r>
              <a:rPr lang="en-US" sz="2000" dirty="0" smtClean="0">
                <a:latin typeface="Times New Roman"/>
                <a:cs typeface="Times New Roman"/>
              </a:rPr>
              <a:t>Discovering </a:t>
            </a:r>
            <a:r>
              <a:rPr lang="en-US" sz="2000" dirty="0">
                <a:latin typeface="Times New Roman"/>
                <a:cs typeface="Times New Roman"/>
              </a:rPr>
              <a:t>your purpose</a:t>
            </a:r>
          </a:p>
          <a:p>
            <a:r>
              <a:rPr lang="en-US" sz="2000" dirty="0">
                <a:latin typeface="Times New Roman"/>
                <a:cs typeface="Times New Roman"/>
              </a:rPr>
              <a:t>•  </a:t>
            </a:r>
            <a:r>
              <a:rPr lang="en-US" sz="2000" dirty="0" smtClean="0">
                <a:latin typeface="Times New Roman"/>
                <a:cs typeface="Times New Roman"/>
              </a:rPr>
              <a:t>Groups </a:t>
            </a:r>
            <a:r>
              <a:rPr lang="en-US" sz="2000" dirty="0">
                <a:latin typeface="Times New Roman"/>
                <a:cs typeface="Times New Roman"/>
              </a:rPr>
              <a:t>come back together for dismissal</a:t>
            </a:r>
          </a:p>
        </p:txBody>
      </p:sp>
      <p:sp>
        <p:nvSpPr>
          <p:cNvPr id="4" name="Slide Number Placeholder 3"/>
          <p:cNvSpPr>
            <a:spLocks noGrp="1"/>
          </p:cNvSpPr>
          <p:nvPr>
            <p:ph type="sldNum" sz="quarter" idx="12"/>
          </p:nvPr>
        </p:nvSpPr>
        <p:spPr/>
        <p:txBody>
          <a:bodyPr/>
          <a:lstStyle/>
          <a:p>
            <a:fld id="{6E2D2B3B-882E-40F3-A32F-6DD516915044}" type="slidenum">
              <a:rPr lang="en-US" smtClean="0"/>
              <a:pPr/>
              <a:t>14</a:t>
            </a:fld>
            <a:endParaRPr lang="en-US"/>
          </a:p>
        </p:txBody>
      </p:sp>
    </p:spTree>
    <p:extLst>
      <p:ext uri="{BB962C8B-B14F-4D97-AF65-F5344CB8AC3E}">
        <p14:creationId xmlns:p14="http://schemas.microsoft.com/office/powerpoint/2010/main" val="242755819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Times New Roman"/>
                <a:cs typeface="Times New Roman"/>
              </a:rPr>
              <a:t>Summer Achievement Camp </a:t>
            </a:r>
            <a:br>
              <a:rPr lang="en-US" sz="4000" dirty="0" smtClean="0">
                <a:latin typeface="Times New Roman"/>
                <a:cs typeface="Times New Roman"/>
              </a:rPr>
            </a:br>
            <a:r>
              <a:rPr lang="en-US" sz="4000" dirty="0" smtClean="0">
                <a:latin typeface="Times New Roman"/>
                <a:cs typeface="Times New Roman"/>
              </a:rPr>
              <a:t>Day 2</a:t>
            </a:r>
            <a:endParaRPr lang="en-US" sz="4000" dirty="0">
              <a:latin typeface="Times New Roman"/>
              <a:cs typeface="Times New Roman"/>
            </a:endParaRPr>
          </a:p>
        </p:txBody>
      </p:sp>
      <p:sp>
        <p:nvSpPr>
          <p:cNvPr id="3" name="Rectangle 2"/>
          <p:cNvSpPr/>
          <p:nvPr/>
        </p:nvSpPr>
        <p:spPr>
          <a:xfrm>
            <a:off x="457200" y="1880632"/>
            <a:ext cx="7813755" cy="4062651"/>
          </a:xfrm>
          <a:prstGeom prst="rect">
            <a:avLst/>
          </a:prstGeom>
        </p:spPr>
        <p:txBody>
          <a:bodyPr wrap="square">
            <a:spAutoFit/>
          </a:bodyPr>
          <a:lstStyle/>
          <a:p>
            <a:r>
              <a:rPr lang="en-US" sz="2000" b="1" dirty="0">
                <a:latin typeface="Times New Roman"/>
                <a:cs typeface="Times New Roman"/>
              </a:rPr>
              <a:t>Tuesday - Pioneer</a:t>
            </a:r>
            <a:endParaRPr lang="en-US" sz="2000" dirty="0">
              <a:latin typeface="Times New Roman"/>
              <a:cs typeface="Times New Roman"/>
            </a:endParaRPr>
          </a:p>
          <a:p>
            <a:r>
              <a:rPr lang="en-US" sz="2000" dirty="0">
                <a:latin typeface="Times New Roman"/>
                <a:cs typeface="Times New Roman"/>
              </a:rPr>
              <a:t>•  </a:t>
            </a:r>
            <a:r>
              <a:rPr lang="en-US" sz="2000" dirty="0" smtClean="0">
                <a:latin typeface="Times New Roman"/>
                <a:cs typeface="Times New Roman"/>
              </a:rPr>
              <a:t>University </a:t>
            </a:r>
            <a:r>
              <a:rPr lang="en-US" sz="2000" dirty="0">
                <a:latin typeface="Times New Roman"/>
                <a:cs typeface="Times New Roman"/>
              </a:rPr>
              <a:t>of Michigan College Tour</a:t>
            </a:r>
          </a:p>
          <a:p>
            <a:r>
              <a:rPr lang="en-US" sz="2000" dirty="0">
                <a:latin typeface="Times New Roman"/>
                <a:cs typeface="Times New Roman"/>
              </a:rPr>
              <a:t>•  </a:t>
            </a:r>
            <a:r>
              <a:rPr lang="en-US" sz="2000" dirty="0" smtClean="0">
                <a:latin typeface="Times New Roman"/>
                <a:cs typeface="Times New Roman"/>
              </a:rPr>
              <a:t>A </a:t>
            </a:r>
            <a:r>
              <a:rPr lang="en-US" sz="2000" dirty="0">
                <a:latin typeface="Times New Roman"/>
                <a:cs typeface="Times New Roman"/>
              </a:rPr>
              <a:t>Connect the Dots session (relating high school education</a:t>
            </a:r>
          </a:p>
          <a:p>
            <a:r>
              <a:rPr lang="en-US" sz="2000" dirty="0">
                <a:latin typeface="Times New Roman"/>
                <a:cs typeface="Times New Roman"/>
              </a:rPr>
              <a:t>  </a:t>
            </a:r>
            <a:r>
              <a:rPr lang="en-US" sz="2000" dirty="0" smtClean="0">
                <a:latin typeface="Times New Roman"/>
                <a:cs typeface="Times New Roman"/>
              </a:rPr>
              <a:t>     to </a:t>
            </a:r>
            <a:r>
              <a:rPr lang="en-US" sz="2000" dirty="0">
                <a:latin typeface="Times New Roman"/>
                <a:cs typeface="Times New Roman"/>
              </a:rPr>
              <a:t>higher education and life) facilitated by Behavior</a:t>
            </a:r>
          </a:p>
          <a:p>
            <a:r>
              <a:rPr lang="en-US" sz="2000" dirty="0">
                <a:latin typeface="Times New Roman"/>
                <a:cs typeface="Times New Roman"/>
              </a:rPr>
              <a:t>  </a:t>
            </a:r>
            <a:r>
              <a:rPr lang="en-US" sz="2000" dirty="0" smtClean="0">
                <a:latin typeface="Times New Roman"/>
                <a:cs typeface="Times New Roman"/>
              </a:rPr>
              <a:t>     Intervention </a:t>
            </a:r>
            <a:r>
              <a:rPr lang="en-US" sz="2000" dirty="0">
                <a:latin typeface="Times New Roman"/>
                <a:cs typeface="Times New Roman"/>
              </a:rPr>
              <a:t>Specialists Team and U of M volunteers</a:t>
            </a:r>
          </a:p>
          <a:p>
            <a:r>
              <a:rPr lang="en-US" sz="2000" dirty="0">
                <a:latin typeface="Times New Roman"/>
                <a:cs typeface="Times New Roman"/>
              </a:rPr>
              <a:t>•  </a:t>
            </a:r>
            <a:r>
              <a:rPr lang="en-US" sz="2000" dirty="0" smtClean="0">
                <a:latin typeface="Times New Roman"/>
                <a:cs typeface="Times New Roman"/>
              </a:rPr>
              <a:t>Small </a:t>
            </a:r>
            <a:r>
              <a:rPr lang="en-US" sz="2000" dirty="0">
                <a:latin typeface="Times New Roman"/>
                <a:cs typeface="Times New Roman"/>
              </a:rPr>
              <a:t>breakout sessions</a:t>
            </a:r>
          </a:p>
          <a:p>
            <a:r>
              <a:rPr lang="en-US" sz="2000" dirty="0">
                <a:latin typeface="Times New Roman"/>
                <a:cs typeface="Times New Roman"/>
              </a:rPr>
              <a:t>•  </a:t>
            </a:r>
            <a:r>
              <a:rPr lang="en-US" sz="2000" dirty="0" smtClean="0">
                <a:latin typeface="Times New Roman"/>
                <a:cs typeface="Times New Roman"/>
              </a:rPr>
              <a:t>Credits</a:t>
            </a:r>
            <a:endParaRPr lang="en-US" sz="2000" dirty="0">
              <a:latin typeface="Times New Roman"/>
              <a:cs typeface="Times New Roman"/>
            </a:endParaRPr>
          </a:p>
          <a:p>
            <a:r>
              <a:rPr lang="en-US" sz="2000" dirty="0">
                <a:latin typeface="Times New Roman"/>
                <a:cs typeface="Times New Roman"/>
              </a:rPr>
              <a:t>•  </a:t>
            </a:r>
            <a:r>
              <a:rPr lang="en-US" sz="2000" dirty="0" smtClean="0">
                <a:latin typeface="Times New Roman"/>
                <a:cs typeface="Times New Roman"/>
              </a:rPr>
              <a:t>GPA</a:t>
            </a:r>
            <a:endParaRPr lang="en-US" sz="2000" dirty="0">
              <a:latin typeface="Times New Roman"/>
              <a:cs typeface="Times New Roman"/>
            </a:endParaRPr>
          </a:p>
          <a:p>
            <a:r>
              <a:rPr lang="en-US" sz="2000" dirty="0">
                <a:latin typeface="Times New Roman"/>
                <a:cs typeface="Times New Roman"/>
              </a:rPr>
              <a:t>•  </a:t>
            </a:r>
            <a:r>
              <a:rPr lang="en-US" sz="2000" dirty="0" smtClean="0">
                <a:latin typeface="Times New Roman"/>
                <a:cs typeface="Times New Roman"/>
              </a:rPr>
              <a:t>College </a:t>
            </a:r>
            <a:r>
              <a:rPr lang="en-US" sz="2000" dirty="0">
                <a:latin typeface="Times New Roman"/>
                <a:cs typeface="Times New Roman"/>
              </a:rPr>
              <a:t>Acceptance</a:t>
            </a:r>
          </a:p>
          <a:p>
            <a:r>
              <a:rPr lang="en-US" sz="2000" dirty="0">
                <a:latin typeface="Times New Roman"/>
                <a:cs typeface="Times New Roman"/>
              </a:rPr>
              <a:t>•  </a:t>
            </a:r>
            <a:r>
              <a:rPr lang="en-US" sz="2000" dirty="0" smtClean="0">
                <a:latin typeface="Times New Roman"/>
                <a:cs typeface="Times New Roman"/>
              </a:rPr>
              <a:t>Career </a:t>
            </a:r>
            <a:r>
              <a:rPr lang="en-US" sz="2000" dirty="0">
                <a:latin typeface="Times New Roman"/>
                <a:cs typeface="Times New Roman"/>
              </a:rPr>
              <a:t>Opportunities</a:t>
            </a:r>
          </a:p>
          <a:p>
            <a:r>
              <a:rPr lang="en-US" sz="2000" dirty="0">
                <a:latin typeface="Times New Roman"/>
                <a:cs typeface="Times New Roman"/>
              </a:rPr>
              <a:t>    </a:t>
            </a:r>
            <a:r>
              <a:rPr lang="en-US" sz="2000" dirty="0" smtClean="0">
                <a:latin typeface="Times New Roman"/>
                <a:cs typeface="Times New Roman"/>
              </a:rPr>
              <a:t>    U </a:t>
            </a:r>
            <a:r>
              <a:rPr lang="en-US" sz="2000" dirty="0">
                <a:latin typeface="Times New Roman"/>
                <a:cs typeface="Times New Roman"/>
              </a:rPr>
              <a:t>of M volunteers will lead students on a Campus Tour</a:t>
            </a:r>
          </a:p>
          <a:p>
            <a:r>
              <a:rPr lang="en-US" sz="2000" dirty="0">
                <a:latin typeface="Times New Roman"/>
                <a:cs typeface="Times New Roman"/>
              </a:rPr>
              <a:t>   </a:t>
            </a:r>
            <a:r>
              <a:rPr lang="en-US" sz="2000" dirty="0" smtClean="0">
                <a:latin typeface="Times New Roman"/>
                <a:cs typeface="Times New Roman"/>
              </a:rPr>
              <a:t>     (</a:t>
            </a:r>
            <a:r>
              <a:rPr lang="en-US" sz="2000" dirty="0">
                <a:latin typeface="Times New Roman"/>
                <a:cs typeface="Times New Roman"/>
              </a:rPr>
              <a:t>Project Inspire Program)</a:t>
            </a:r>
          </a:p>
          <a:p>
            <a:r>
              <a:rPr lang="en-US" dirty="0">
                <a:latin typeface="Times New Roman"/>
                <a:cs typeface="Times New Roman"/>
              </a:rPr>
              <a:t> </a:t>
            </a:r>
          </a:p>
        </p:txBody>
      </p:sp>
      <p:sp>
        <p:nvSpPr>
          <p:cNvPr id="4" name="Slide Number Placeholder 3"/>
          <p:cNvSpPr>
            <a:spLocks noGrp="1"/>
          </p:cNvSpPr>
          <p:nvPr>
            <p:ph type="sldNum" sz="quarter" idx="12"/>
          </p:nvPr>
        </p:nvSpPr>
        <p:spPr/>
        <p:txBody>
          <a:bodyPr/>
          <a:lstStyle/>
          <a:p>
            <a:fld id="{6E2D2B3B-882E-40F3-A32F-6DD516915044}" type="slidenum">
              <a:rPr lang="en-US" smtClean="0"/>
              <a:pPr/>
              <a:t>15</a:t>
            </a:fld>
            <a:endParaRPr lang="en-US"/>
          </a:p>
        </p:txBody>
      </p:sp>
    </p:spTree>
    <p:extLst>
      <p:ext uri="{BB962C8B-B14F-4D97-AF65-F5344CB8AC3E}">
        <p14:creationId xmlns:p14="http://schemas.microsoft.com/office/powerpoint/2010/main" val="266298094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6862"/>
            <a:ext cx="7620000" cy="1143000"/>
          </a:xfrm>
        </p:spPr>
        <p:txBody>
          <a:bodyPr/>
          <a:lstStyle/>
          <a:p>
            <a:r>
              <a:rPr lang="en-US" sz="4000" dirty="0" smtClean="0">
                <a:latin typeface="Times New Roman"/>
                <a:cs typeface="Times New Roman"/>
              </a:rPr>
              <a:t>Summer Achievement Camp Day 3</a:t>
            </a:r>
            <a:endParaRPr lang="en-US" sz="4000" dirty="0">
              <a:latin typeface="Times New Roman"/>
              <a:cs typeface="Times New Roman"/>
            </a:endParaRPr>
          </a:p>
        </p:txBody>
      </p:sp>
      <p:sp>
        <p:nvSpPr>
          <p:cNvPr id="3" name="Rectangle 2"/>
          <p:cNvSpPr/>
          <p:nvPr/>
        </p:nvSpPr>
        <p:spPr>
          <a:xfrm>
            <a:off x="250635" y="671690"/>
            <a:ext cx="8087155" cy="6186310"/>
          </a:xfrm>
          <a:prstGeom prst="rect">
            <a:avLst/>
          </a:prstGeom>
        </p:spPr>
        <p:txBody>
          <a:bodyPr wrap="square">
            <a:spAutoFit/>
          </a:bodyPr>
          <a:lstStyle/>
          <a:p>
            <a:r>
              <a:rPr lang="en-US" b="1" dirty="0">
                <a:latin typeface="Times New Roman"/>
                <a:cs typeface="Times New Roman"/>
              </a:rPr>
              <a:t>Wednesday - Skyline</a:t>
            </a:r>
            <a:endParaRPr lang="en-US" dirty="0">
              <a:latin typeface="Times New Roman"/>
              <a:cs typeface="Times New Roman"/>
            </a:endParaRPr>
          </a:p>
          <a:p>
            <a:r>
              <a:rPr lang="en-US" dirty="0">
                <a:latin typeface="Times New Roman"/>
                <a:cs typeface="Times New Roman"/>
              </a:rPr>
              <a:t>•  </a:t>
            </a:r>
            <a:r>
              <a:rPr lang="en-US" dirty="0" smtClean="0">
                <a:latin typeface="Times New Roman"/>
                <a:cs typeface="Times New Roman"/>
              </a:rPr>
              <a:t>Community </a:t>
            </a:r>
            <a:r>
              <a:rPr lang="en-US" dirty="0">
                <a:latin typeface="Times New Roman"/>
                <a:cs typeface="Times New Roman"/>
              </a:rPr>
              <a:t>Fair</a:t>
            </a:r>
          </a:p>
          <a:p>
            <a:r>
              <a:rPr lang="en-US" dirty="0">
                <a:latin typeface="Times New Roman"/>
                <a:cs typeface="Times New Roman"/>
              </a:rPr>
              <a:t>•  </a:t>
            </a:r>
            <a:r>
              <a:rPr lang="en-US" dirty="0" smtClean="0">
                <a:latin typeface="Times New Roman"/>
                <a:cs typeface="Times New Roman"/>
              </a:rPr>
              <a:t>Stations </a:t>
            </a:r>
            <a:r>
              <a:rPr lang="en-US" dirty="0">
                <a:latin typeface="Times New Roman"/>
                <a:cs typeface="Times New Roman"/>
              </a:rPr>
              <a:t>will be setup with information on community </a:t>
            </a:r>
          </a:p>
          <a:p>
            <a:r>
              <a:rPr lang="en-US" dirty="0">
                <a:latin typeface="Times New Roman"/>
                <a:cs typeface="Times New Roman"/>
              </a:rPr>
              <a:t>       </a:t>
            </a:r>
            <a:r>
              <a:rPr lang="en-US" dirty="0" smtClean="0">
                <a:latin typeface="Times New Roman"/>
                <a:cs typeface="Times New Roman"/>
              </a:rPr>
              <a:t>	 </a:t>
            </a:r>
            <a:r>
              <a:rPr lang="en-US" dirty="0">
                <a:latin typeface="Times New Roman"/>
                <a:cs typeface="Times New Roman"/>
              </a:rPr>
              <a:t>resources that help support students and families</a:t>
            </a:r>
          </a:p>
          <a:p>
            <a:r>
              <a:rPr lang="en-US" dirty="0">
                <a:latin typeface="Times New Roman"/>
                <a:cs typeface="Times New Roman"/>
              </a:rPr>
              <a:t>•  </a:t>
            </a:r>
            <a:r>
              <a:rPr lang="en-US" dirty="0" smtClean="0">
                <a:latin typeface="Times New Roman"/>
                <a:cs typeface="Times New Roman"/>
              </a:rPr>
              <a:t>AAPS </a:t>
            </a:r>
            <a:r>
              <a:rPr lang="en-US" dirty="0">
                <a:latin typeface="Times New Roman"/>
                <a:cs typeface="Times New Roman"/>
              </a:rPr>
              <a:t>Board of Education</a:t>
            </a:r>
          </a:p>
          <a:p>
            <a:r>
              <a:rPr lang="en-US" dirty="0">
                <a:latin typeface="Times New Roman"/>
                <a:cs typeface="Times New Roman"/>
              </a:rPr>
              <a:t>•  </a:t>
            </a:r>
            <a:r>
              <a:rPr lang="en-US" dirty="0" smtClean="0">
                <a:latin typeface="Times New Roman"/>
                <a:cs typeface="Times New Roman"/>
              </a:rPr>
              <a:t>AAPS </a:t>
            </a:r>
            <a:r>
              <a:rPr lang="en-US" dirty="0">
                <a:latin typeface="Times New Roman"/>
                <a:cs typeface="Times New Roman"/>
              </a:rPr>
              <a:t>Black Parent Support Group</a:t>
            </a:r>
          </a:p>
          <a:p>
            <a:r>
              <a:rPr lang="en-US" dirty="0">
                <a:latin typeface="Times New Roman"/>
                <a:cs typeface="Times New Roman"/>
              </a:rPr>
              <a:t>•  </a:t>
            </a:r>
            <a:r>
              <a:rPr lang="en-US" dirty="0" smtClean="0">
                <a:latin typeface="Times New Roman"/>
                <a:cs typeface="Times New Roman"/>
              </a:rPr>
              <a:t>AAPS </a:t>
            </a:r>
            <a:r>
              <a:rPr lang="en-US" dirty="0">
                <a:latin typeface="Times New Roman"/>
                <a:cs typeface="Times New Roman"/>
              </a:rPr>
              <a:t>PTSO</a:t>
            </a:r>
          </a:p>
          <a:p>
            <a:r>
              <a:rPr lang="en-US" dirty="0">
                <a:latin typeface="Times New Roman"/>
                <a:cs typeface="Times New Roman"/>
              </a:rPr>
              <a:t>•  </a:t>
            </a:r>
            <a:r>
              <a:rPr lang="en-US" dirty="0" smtClean="0">
                <a:latin typeface="Times New Roman"/>
                <a:cs typeface="Times New Roman"/>
              </a:rPr>
              <a:t>Neutral </a:t>
            </a:r>
            <a:r>
              <a:rPr lang="en-US" dirty="0">
                <a:latin typeface="Times New Roman"/>
                <a:cs typeface="Times New Roman"/>
              </a:rPr>
              <a:t>Zone</a:t>
            </a:r>
          </a:p>
          <a:p>
            <a:r>
              <a:rPr lang="en-US" dirty="0">
                <a:latin typeface="Times New Roman"/>
                <a:cs typeface="Times New Roman"/>
              </a:rPr>
              <a:t>•  </a:t>
            </a:r>
            <a:r>
              <a:rPr lang="en-US" dirty="0" smtClean="0">
                <a:latin typeface="Times New Roman"/>
                <a:cs typeface="Times New Roman"/>
              </a:rPr>
              <a:t>826 </a:t>
            </a:r>
            <a:r>
              <a:rPr lang="en-US" dirty="0">
                <a:latin typeface="Times New Roman"/>
                <a:cs typeface="Times New Roman"/>
              </a:rPr>
              <a:t>Tutoring and Writing</a:t>
            </a:r>
          </a:p>
          <a:p>
            <a:r>
              <a:rPr lang="en-US" dirty="0">
                <a:latin typeface="Times New Roman"/>
                <a:cs typeface="Times New Roman"/>
              </a:rPr>
              <a:t>•  </a:t>
            </a:r>
            <a:r>
              <a:rPr lang="en-US" dirty="0" smtClean="0">
                <a:latin typeface="Times New Roman"/>
                <a:cs typeface="Times New Roman"/>
              </a:rPr>
              <a:t>Education </a:t>
            </a:r>
            <a:r>
              <a:rPr lang="en-US" dirty="0">
                <a:latin typeface="Times New Roman"/>
                <a:cs typeface="Times New Roman"/>
              </a:rPr>
              <a:t>Project for Homeless Youth</a:t>
            </a:r>
          </a:p>
          <a:p>
            <a:r>
              <a:rPr lang="en-US" dirty="0">
                <a:latin typeface="Times New Roman"/>
                <a:cs typeface="Times New Roman"/>
              </a:rPr>
              <a:t>•  </a:t>
            </a:r>
            <a:r>
              <a:rPr lang="en-US" dirty="0" smtClean="0">
                <a:latin typeface="Times New Roman"/>
                <a:cs typeface="Times New Roman"/>
              </a:rPr>
              <a:t>Student </a:t>
            </a:r>
            <a:r>
              <a:rPr lang="en-US" dirty="0">
                <a:latin typeface="Times New Roman"/>
                <a:cs typeface="Times New Roman"/>
              </a:rPr>
              <a:t>Advocacy Center</a:t>
            </a:r>
          </a:p>
          <a:p>
            <a:r>
              <a:rPr lang="en-US" dirty="0">
                <a:latin typeface="Times New Roman"/>
                <a:cs typeface="Times New Roman"/>
              </a:rPr>
              <a:t>•  </a:t>
            </a:r>
            <a:r>
              <a:rPr lang="en-US" dirty="0" smtClean="0">
                <a:latin typeface="Times New Roman"/>
                <a:cs typeface="Times New Roman"/>
              </a:rPr>
              <a:t>Breakout </a:t>
            </a:r>
            <a:r>
              <a:rPr lang="en-US" dirty="0">
                <a:latin typeface="Times New Roman"/>
                <a:cs typeface="Times New Roman"/>
              </a:rPr>
              <a:t>Sessions:</a:t>
            </a:r>
          </a:p>
          <a:p>
            <a:r>
              <a:rPr lang="en-US" dirty="0">
                <a:latin typeface="Times New Roman"/>
                <a:cs typeface="Times New Roman"/>
              </a:rPr>
              <a:t>•  </a:t>
            </a:r>
            <a:r>
              <a:rPr lang="en-US" dirty="0" smtClean="0">
                <a:latin typeface="Times New Roman"/>
                <a:cs typeface="Times New Roman"/>
              </a:rPr>
              <a:t>Students</a:t>
            </a:r>
            <a:r>
              <a:rPr lang="en-US" dirty="0">
                <a:latin typeface="Times New Roman"/>
                <a:cs typeface="Times New Roman"/>
              </a:rPr>
              <a:t>: Success 101 (lead by Behavior Intervention</a:t>
            </a:r>
          </a:p>
          <a:p>
            <a:r>
              <a:rPr lang="en-US" dirty="0">
                <a:latin typeface="Times New Roman"/>
                <a:cs typeface="Times New Roman"/>
              </a:rPr>
              <a:t>        </a:t>
            </a:r>
            <a:r>
              <a:rPr lang="en-US" dirty="0" smtClean="0">
                <a:latin typeface="Times New Roman"/>
                <a:cs typeface="Times New Roman"/>
              </a:rPr>
              <a:t>	Specialists </a:t>
            </a:r>
            <a:r>
              <a:rPr lang="en-US" dirty="0">
                <a:latin typeface="Times New Roman"/>
                <a:cs typeface="Times New Roman"/>
              </a:rPr>
              <a:t>Team)</a:t>
            </a:r>
          </a:p>
          <a:p>
            <a:r>
              <a:rPr lang="en-US" dirty="0">
                <a:latin typeface="Times New Roman"/>
                <a:cs typeface="Times New Roman"/>
              </a:rPr>
              <a:t>•  </a:t>
            </a:r>
            <a:r>
              <a:rPr lang="en-US" dirty="0" smtClean="0">
                <a:latin typeface="Times New Roman"/>
                <a:cs typeface="Times New Roman"/>
              </a:rPr>
              <a:t>Parents</a:t>
            </a:r>
            <a:r>
              <a:rPr lang="en-US" dirty="0">
                <a:latin typeface="Times New Roman"/>
                <a:cs typeface="Times New Roman"/>
              </a:rPr>
              <a:t>: Navigating the school system (Lead by Simone</a:t>
            </a:r>
          </a:p>
          <a:p>
            <a:r>
              <a:rPr lang="en-US" dirty="0">
                <a:latin typeface="Times New Roman"/>
                <a:cs typeface="Times New Roman"/>
              </a:rPr>
              <a:t>       </a:t>
            </a:r>
            <a:r>
              <a:rPr lang="en-US" dirty="0" smtClean="0">
                <a:latin typeface="Times New Roman"/>
                <a:cs typeface="Times New Roman"/>
              </a:rPr>
              <a:t>	 </a:t>
            </a:r>
            <a:r>
              <a:rPr lang="en-US" dirty="0">
                <a:latin typeface="Times New Roman"/>
                <a:cs typeface="Times New Roman"/>
              </a:rPr>
              <a:t>Lightfoot BOE Trustee)</a:t>
            </a:r>
          </a:p>
          <a:p>
            <a:r>
              <a:rPr lang="en-US" dirty="0">
                <a:latin typeface="Times New Roman"/>
                <a:cs typeface="Times New Roman"/>
              </a:rPr>
              <a:t>•  </a:t>
            </a:r>
            <a:r>
              <a:rPr lang="en-US" dirty="0" smtClean="0">
                <a:latin typeface="Times New Roman"/>
                <a:cs typeface="Times New Roman"/>
              </a:rPr>
              <a:t>Keynote </a:t>
            </a:r>
            <a:r>
              <a:rPr lang="en-US" dirty="0">
                <a:latin typeface="Times New Roman"/>
                <a:cs typeface="Times New Roman"/>
              </a:rPr>
              <a:t>Speaker: Paul Saginaw, Founder and Owner of </a:t>
            </a:r>
          </a:p>
          <a:p>
            <a:r>
              <a:rPr lang="en-US" dirty="0">
                <a:latin typeface="Times New Roman"/>
                <a:cs typeface="Times New Roman"/>
              </a:rPr>
              <a:t>        </a:t>
            </a:r>
            <a:r>
              <a:rPr lang="en-US" dirty="0" smtClean="0">
                <a:latin typeface="Times New Roman"/>
                <a:cs typeface="Times New Roman"/>
              </a:rPr>
              <a:t>	</a:t>
            </a:r>
            <a:r>
              <a:rPr lang="en-US" dirty="0" err="1" smtClean="0">
                <a:latin typeface="Times New Roman"/>
                <a:cs typeface="Times New Roman"/>
              </a:rPr>
              <a:t>Zingerman’s</a:t>
            </a:r>
            <a:r>
              <a:rPr lang="en-US" dirty="0" smtClean="0">
                <a:latin typeface="Times New Roman"/>
                <a:cs typeface="Times New Roman"/>
              </a:rPr>
              <a:t> </a:t>
            </a:r>
            <a:r>
              <a:rPr lang="en-US" dirty="0">
                <a:latin typeface="Times New Roman"/>
                <a:cs typeface="Times New Roman"/>
              </a:rPr>
              <a:t>will speak to the entire group on “Vision”</a:t>
            </a:r>
          </a:p>
          <a:p>
            <a:r>
              <a:rPr lang="en-US" dirty="0">
                <a:latin typeface="Times New Roman"/>
                <a:cs typeface="Times New Roman"/>
              </a:rPr>
              <a:t>•  </a:t>
            </a:r>
            <a:r>
              <a:rPr lang="en-US" dirty="0" smtClean="0">
                <a:latin typeface="Times New Roman"/>
                <a:cs typeface="Times New Roman"/>
              </a:rPr>
              <a:t>Give </a:t>
            </a:r>
            <a:r>
              <a:rPr lang="en-US" dirty="0">
                <a:latin typeface="Times New Roman"/>
                <a:cs typeface="Times New Roman"/>
              </a:rPr>
              <a:t>out Supplies</a:t>
            </a:r>
          </a:p>
          <a:p>
            <a:r>
              <a:rPr lang="en-US" dirty="0">
                <a:latin typeface="Times New Roman"/>
                <a:cs typeface="Times New Roman"/>
              </a:rPr>
              <a:t>•  </a:t>
            </a:r>
            <a:r>
              <a:rPr lang="en-US" dirty="0" smtClean="0">
                <a:latin typeface="Times New Roman"/>
                <a:cs typeface="Times New Roman"/>
              </a:rPr>
              <a:t>Backpacks</a:t>
            </a:r>
            <a:r>
              <a:rPr lang="en-US" dirty="0">
                <a:latin typeface="Times New Roman"/>
                <a:cs typeface="Times New Roman"/>
              </a:rPr>
              <a:t>, binders, paper, pens, mini calculators, daily </a:t>
            </a:r>
          </a:p>
          <a:p>
            <a:r>
              <a:rPr lang="en-US" dirty="0">
                <a:latin typeface="Times New Roman"/>
                <a:cs typeface="Times New Roman"/>
              </a:rPr>
              <a:t>       </a:t>
            </a:r>
            <a:r>
              <a:rPr lang="en-US" dirty="0" smtClean="0">
                <a:latin typeface="Times New Roman"/>
                <a:cs typeface="Times New Roman"/>
              </a:rPr>
              <a:t>	 </a:t>
            </a:r>
            <a:r>
              <a:rPr lang="en-US" dirty="0">
                <a:latin typeface="Times New Roman"/>
                <a:cs typeface="Times New Roman"/>
              </a:rPr>
              <a:t>planners, wire bound notebooks, stainless steel rulers, and</a:t>
            </a:r>
          </a:p>
          <a:p>
            <a:r>
              <a:rPr lang="en-US" dirty="0">
                <a:latin typeface="Times New Roman"/>
                <a:cs typeface="Times New Roman"/>
              </a:rPr>
              <a:t>        </a:t>
            </a:r>
            <a:r>
              <a:rPr lang="en-US" dirty="0" smtClean="0">
                <a:latin typeface="Times New Roman"/>
                <a:cs typeface="Times New Roman"/>
              </a:rPr>
              <a:t>	portable </a:t>
            </a:r>
            <a:r>
              <a:rPr lang="en-US" dirty="0">
                <a:latin typeface="Times New Roman"/>
                <a:cs typeface="Times New Roman"/>
              </a:rPr>
              <a:t>flash drives</a:t>
            </a:r>
          </a:p>
        </p:txBody>
      </p:sp>
      <p:sp>
        <p:nvSpPr>
          <p:cNvPr id="4" name="Slide Number Placeholder 3"/>
          <p:cNvSpPr>
            <a:spLocks noGrp="1"/>
          </p:cNvSpPr>
          <p:nvPr>
            <p:ph type="sldNum" sz="quarter" idx="12"/>
          </p:nvPr>
        </p:nvSpPr>
        <p:spPr/>
        <p:txBody>
          <a:bodyPr/>
          <a:lstStyle/>
          <a:p>
            <a:fld id="{6E2D2B3B-882E-40F3-A32F-6DD516915044}" type="slidenum">
              <a:rPr lang="en-US" smtClean="0"/>
              <a:pPr/>
              <a:t>16</a:t>
            </a:fld>
            <a:endParaRPr lang="en-US"/>
          </a:p>
        </p:txBody>
      </p:sp>
    </p:spTree>
    <p:extLst>
      <p:ext uri="{BB962C8B-B14F-4D97-AF65-F5344CB8AC3E}">
        <p14:creationId xmlns:p14="http://schemas.microsoft.com/office/powerpoint/2010/main" val="374189647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8233"/>
            <a:ext cx="7620000" cy="1143000"/>
          </a:xfrm>
        </p:spPr>
        <p:txBody>
          <a:bodyPr/>
          <a:lstStyle/>
          <a:p>
            <a:r>
              <a:rPr lang="en-US" sz="4400" dirty="0" smtClean="0">
                <a:latin typeface="Times New Roman"/>
                <a:cs typeface="Times New Roman"/>
              </a:rPr>
              <a:t>Summer Achievement Camp Day 4</a:t>
            </a:r>
            <a:endParaRPr lang="en-US" sz="4400" dirty="0">
              <a:latin typeface="Times New Roman"/>
              <a:cs typeface="Times New Roman"/>
            </a:endParaRPr>
          </a:p>
        </p:txBody>
      </p:sp>
      <p:sp>
        <p:nvSpPr>
          <p:cNvPr id="3" name="Rectangle 2"/>
          <p:cNvSpPr/>
          <p:nvPr/>
        </p:nvSpPr>
        <p:spPr>
          <a:xfrm>
            <a:off x="233926" y="1923896"/>
            <a:ext cx="8120574" cy="3046988"/>
          </a:xfrm>
          <a:prstGeom prst="rect">
            <a:avLst/>
          </a:prstGeom>
        </p:spPr>
        <p:txBody>
          <a:bodyPr wrap="square">
            <a:spAutoFit/>
          </a:bodyPr>
          <a:lstStyle/>
          <a:p>
            <a:r>
              <a:rPr lang="en-US" sz="2400" b="1" dirty="0">
                <a:latin typeface="Times New Roman"/>
                <a:cs typeface="Times New Roman"/>
              </a:rPr>
              <a:t>Thursday - Joe </a:t>
            </a:r>
            <a:r>
              <a:rPr lang="en-US" sz="2400" b="1" dirty="0" err="1">
                <a:latin typeface="Times New Roman"/>
                <a:cs typeface="Times New Roman"/>
              </a:rPr>
              <a:t>Dumar’s</a:t>
            </a:r>
            <a:r>
              <a:rPr lang="en-US" sz="2400" b="1" dirty="0">
                <a:latin typeface="Times New Roman"/>
                <a:cs typeface="Times New Roman"/>
              </a:rPr>
              <a:t> Fieldhouse</a:t>
            </a:r>
            <a:endParaRPr lang="en-US" sz="2400" dirty="0">
              <a:latin typeface="Times New Roman"/>
              <a:cs typeface="Times New Roman"/>
            </a:endParaRPr>
          </a:p>
          <a:p>
            <a:r>
              <a:rPr lang="en-US" sz="2400" b="1" dirty="0">
                <a:latin typeface="Times New Roman"/>
                <a:cs typeface="Times New Roman"/>
              </a:rPr>
              <a:t> </a:t>
            </a:r>
            <a:endParaRPr lang="en-US" sz="2400" dirty="0">
              <a:latin typeface="Times New Roman"/>
              <a:cs typeface="Times New Roman"/>
            </a:endParaRPr>
          </a:p>
          <a:p>
            <a:r>
              <a:rPr lang="en-US" sz="2400" dirty="0">
                <a:latin typeface="Times New Roman"/>
                <a:cs typeface="Times New Roman"/>
              </a:rPr>
              <a:t>•  </a:t>
            </a:r>
            <a:r>
              <a:rPr lang="en-US" sz="2400" dirty="0" smtClean="0">
                <a:latin typeface="Times New Roman"/>
                <a:cs typeface="Times New Roman"/>
              </a:rPr>
              <a:t>Ropes </a:t>
            </a:r>
            <a:r>
              <a:rPr lang="en-US" sz="2400" dirty="0">
                <a:latin typeface="Times New Roman"/>
                <a:cs typeface="Times New Roman"/>
              </a:rPr>
              <a:t>Challenge Course</a:t>
            </a:r>
          </a:p>
          <a:p>
            <a:r>
              <a:rPr lang="en-US" sz="2400" dirty="0">
                <a:latin typeface="Times New Roman"/>
                <a:cs typeface="Times New Roman"/>
              </a:rPr>
              <a:t>•  </a:t>
            </a:r>
            <a:r>
              <a:rPr lang="en-US" sz="2400" dirty="0" smtClean="0">
                <a:latin typeface="Times New Roman"/>
                <a:cs typeface="Times New Roman"/>
              </a:rPr>
              <a:t>Build </a:t>
            </a:r>
            <a:r>
              <a:rPr lang="en-US" sz="2400" dirty="0">
                <a:latin typeface="Times New Roman"/>
                <a:cs typeface="Times New Roman"/>
              </a:rPr>
              <a:t>Trust</a:t>
            </a:r>
          </a:p>
          <a:p>
            <a:r>
              <a:rPr lang="en-US" sz="2400" dirty="0">
                <a:latin typeface="Times New Roman"/>
                <a:cs typeface="Times New Roman"/>
              </a:rPr>
              <a:t>•  </a:t>
            </a:r>
            <a:r>
              <a:rPr lang="en-US" sz="2400" dirty="0" smtClean="0">
                <a:latin typeface="Times New Roman"/>
                <a:cs typeface="Times New Roman"/>
              </a:rPr>
              <a:t>Build </a:t>
            </a:r>
            <a:r>
              <a:rPr lang="en-US" sz="2400" dirty="0">
                <a:latin typeface="Times New Roman"/>
                <a:cs typeface="Times New Roman"/>
              </a:rPr>
              <a:t>Positive Relationships</a:t>
            </a:r>
          </a:p>
          <a:p>
            <a:r>
              <a:rPr lang="en-US" sz="2400" dirty="0">
                <a:latin typeface="Times New Roman"/>
                <a:cs typeface="Times New Roman"/>
              </a:rPr>
              <a:t>•  </a:t>
            </a:r>
            <a:r>
              <a:rPr lang="en-US" sz="2400" dirty="0" smtClean="0">
                <a:latin typeface="Times New Roman"/>
                <a:cs typeface="Times New Roman"/>
              </a:rPr>
              <a:t>Instill </a:t>
            </a:r>
            <a:r>
              <a:rPr lang="en-US" sz="2400" dirty="0">
                <a:latin typeface="Times New Roman"/>
                <a:cs typeface="Times New Roman"/>
              </a:rPr>
              <a:t>hard work and determination</a:t>
            </a:r>
          </a:p>
          <a:p>
            <a:r>
              <a:rPr lang="en-US" sz="2400" dirty="0">
                <a:latin typeface="Times New Roman"/>
                <a:cs typeface="Times New Roman"/>
              </a:rPr>
              <a:t>•  </a:t>
            </a:r>
            <a:r>
              <a:rPr lang="en-US" sz="2400" dirty="0" smtClean="0">
                <a:latin typeface="Times New Roman"/>
                <a:cs typeface="Times New Roman"/>
              </a:rPr>
              <a:t>Build </a:t>
            </a:r>
            <a:r>
              <a:rPr lang="en-US" sz="2400" dirty="0">
                <a:latin typeface="Times New Roman"/>
                <a:cs typeface="Times New Roman"/>
              </a:rPr>
              <a:t>Teamwork</a:t>
            </a:r>
          </a:p>
          <a:p>
            <a:r>
              <a:rPr lang="en-US" sz="2400" dirty="0">
                <a:latin typeface="Times New Roman"/>
                <a:cs typeface="Times New Roman"/>
              </a:rPr>
              <a:t>•  </a:t>
            </a:r>
            <a:r>
              <a:rPr lang="en-US" sz="2400" dirty="0" smtClean="0">
                <a:latin typeface="Times New Roman"/>
                <a:cs typeface="Times New Roman"/>
              </a:rPr>
              <a:t>Instill </a:t>
            </a:r>
            <a:r>
              <a:rPr lang="en-US" sz="2400" dirty="0">
                <a:latin typeface="Times New Roman"/>
                <a:cs typeface="Times New Roman"/>
              </a:rPr>
              <a:t>sense of belonging</a:t>
            </a:r>
          </a:p>
        </p:txBody>
      </p:sp>
      <p:sp>
        <p:nvSpPr>
          <p:cNvPr id="4" name="Slide Number Placeholder 3"/>
          <p:cNvSpPr>
            <a:spLocks noGrp="1"/>
          </p:cNvSpPr>
          <p:nvPr>
            <p:ph type="sldNum" sz="quarter" idx="12"/>
          </p:nvPr>
        </p:nvSpPr>
        <p:spPr/>
        <p:txBody>
          <a:bodyPr/>
          <a:lstStyle/>
          <a:p>
            <a:fld id="{6E2D2B3B-882E-40F3-A32F-6DD516915044}" type="slidenum">
              <a:rPr lang="en-US" smtClean="0"/>
              <a:pPr/>
              <a:t>17</a:t>
            </a:fld>
            <a:endParaRPr lang="en-US"/>
          </a:p>
        </p:txBody>
      </p:sp>
    </p:spTree>
    <p:extLst>
      <p:ext uri="{BB962C8B-B14F-4D97-AF65-F5344CB8AC3E}">
        <p14:creationId xmlns:p14="http://schemas.microsoft.com/office/powerpoint/2010/main" val="87100242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090" y="53589"/>
            <a:ext cx="8187410" cy="6278643"/>
          </a:xfrm>
          <a:prstGeom prst="rect">
            <a:avLst/>
          </a:prstGeom>
        </p:spPr>
        <p:txBody>
          <a:bodyPr wrap="square">
            <a:spAutoFit/>
          </a:bodyPr>
          <a:lstStyle/>
          <a:p>
            <a:pPr algn="ctr"/>
            <a:r>
              <a:rPr lang="en-US" sz="2400" b="1" dirty="0">
                <a:latin typeface="Times New Roman"/>
                <a:cs typeface="Times New Roman"/>
              </a:rPr>
              <a:t>Harold </a:t>
            </a:r>
            <a:r>
              <a:rPr lang="en-US" sz="2400" b="1" dirty="0" err="1">
                <a:latin typeface="Times New Roman"/>
                <a:cs typeface="Times New Roman"/>
              </a:rPr>
              <a:t>Wimberly</a:t>
            </a:r>
            <a:endParaRPr lang="en-US" sz="2400" b="1" dirty="0">
              <a:latin typeface="Times New Roman"/>
              <a:cs typeface="Times New Roman"/>
            </a:endParaRPr>
          </a:p>
          <a:p>
            <a:pPr algn="just"/>
            <a:r>
              <a:rPr lang="en-US" dirty="0">
                <a:latin typeface="Times New Roman"/>
                <a:cs typeface="Times New Roman"/>
              </a:rPr>
              <a:t> </a:t>
            </a:r>
          </a:p>
          <a:p>
            <a:pPr algn="just"/>
            <a:r>
              <a:rPr lang="en-US" dirty="0">
                <a:latin typeface="Times New Roman"/>
                <a:cs typeface="Times New Roman"/>
              </a:rPr>
              <a:t>Harold </a:t>
            </a:r>
            <a:r>
              <a:rPr lang="en-US" dirty="0" err="1">
                <a:latin typeface="Times New Roman"/>
                <a:cs typeface="Times New Roman"/>
              </a:rPr>
              <a:t>Wimberly</a:t>
            </a:r>
            <a:r>
              <a:rPr lang="en-US" dirty="0">
                <a:latin typeface="Times New Roman"/>
                <a:cs typeface="Times New Roman"/>
              </a:rPr>
              <a:t> has served youth at-risk and families in Washtenaw County in various capacities for the last twenty six years, specifically in behavioral counseling, life-skills training and program development for youth. </a:t>
            </a:r>
            <a:r>
              <a:rPr lang="en-US" dirty="0" smtClean="0">
                <a:latin typeface="Times New Roman"/>
                <a:cs typeface="Times New Roman"/>
              </a:rPr>
              <a:t>He earned </a:t>
            </a:r>
            <a:r>
              <a:rPr lang="en-US" dirty="0">
                <a:latin typeface="Times New Roman"/>
                <a:cs typeface="Times New Roman"/>
              </a:rPr>
              <a:t>a Bachelor’s of Science degree in Criminal Justice from Eastern Michigan University in 1989. In 1993 Harold was named Youth Counselor of the Year in Washtenaw County and later named Bob Rader’s National Counselor of the Year</a:t>
            </a:r>
            <a:r>
              <a:rPr lang="en-US" dirty="0" smtClean="0">
                <a:latin typeface="Times New Roman"/>
                <a:cs typeface="Times New Roman"/>
              </a:rPr>
              <a:t>. In 2013 Harold received the S.L Roberson Community Leadership Award in Washtenaw County. Harold </a:t>
            </a:r>
            <a:r>
              <a:rPr lang="en-US" dirty="0">
                <a:latin typeface="Times New Roman"/>
                <a:cs typeface="Times New Roman"/>
              </a:rPr>
              <a:t>has served in </a:t>
            </a:r>
            <a:r>
              <a:rPr lang="en-US" dirty="0" smtClean="0">
                <a:latin typeface="Times New Roman"/>
                <a:cs typeface="Times New Roman"/>
              </a:rPr>
              <a:t>a supervisory </a:t>
            </a:r>
            <a:r>
              <a:rPr lang="en-US" dirty="0">
                <a:latin typeface="Times New Roman"/>
                <a:cs typeface="Times New Roman"/>
              </a:rPr>
              <a:t>capacity the last 14 years of his career.</a:t>
            </a:r>
          </a:p>
          <a:p>
            <a:pPr algn="just"/>
            <a:r>
              <a:rPr lang="en-US" dirty="0">
                <a:latin typeface="Times New Roman"/>
                <a:cs typeface="Times New Roman"/>
              </a:rPr>
              <a:t>Harold’s work experience has been with various agencies such as; Washtenaw County Juvenile Court, </a:t>
            </a:r>
            <a:r>
              <a:rPr lang="en-US" dirty="0" err="1">
                <a:latin typeface="Times New Roman"/>
                <a:cs typeface="Times New Roman"/>
              </a:rPr>
              <a:t>Boysville</a:t>
            </a:r>
            <a:r>
              <a:rPr lang="en-US" dirty="0">
                <a:latin typeface="Times New Roman"/>
                <a:cs typeface="Times New Roman"/>
              </a:rPr>
              <a:t> of Michigan, Wedgwood Christian Services, City of Ypsilanti Parks and Recreation, and Vista Maria Girls Treatment Facility. In 1996 Harold was a guest lecturer at the University Of Michigan School Of Social Work on the topic of </a:t>
            </a:r>
            <a:r>
              <a:rPr lang="en-US" i="1" dirty="0">
                <a:latin typeface="Times New Roman"/>
                <a:cs typeface="Times New Roman"/>
              </a:rPr>
              <a:t>“What Makes a Successful Child Care Worker”. Children’s Protective Services</a:t>
            </a:r>
            <a:r>
              <a:rPr lang="en-US" dirty="0">
                <a:latin typeface="Times New Roman"/>
                <a:cs typeface="Times New Roman"/>
              </a:rPr>
              <a:t> Family Advocacy Program, and Project Impact for Youth program. Harold </a:t>
            </a:r>
            <a:r>
              <a:rPr lang="en-US" dirty="0" smtClean="0">
                <a:latin typeface="Times New Roman"/>
                <a:cs typeface="Times New Roman"/>
              </a:rPr>
              <a:t>is </a:t>
            </a:r>
            <a:r>
              <a:rPr lang="en-US" dirty="0">
                <a:latin typeface="Times New Roman"/>
                <a:cs typeface="Times New Roman"/>
              </a:rPr>
              <a:t>the Founder of New Heights Education and Training Program LLC which is a life skills program for at-risk teens. </a:t>
            </a:r>
            <a:r>
              <a:rPr lang="en-US" dirty="0" smtClean="0">
                <a:latin typeface="Times New Roman"/>
                <a:cs typeface="Times New Roman"/>
              </a:rPr>
              <a:t>Harold served </a:t>
            </a:r>
            <a:r>
              <a:rPr lang="en-US" dirty="0">
                <a:latin typeface="Times New Roman"/>
                <a:cs typeface="Times New Roman"/>
              </a:rPr>
              <a:t>on the Willow Run Community Schools Board of Education as Vice President for 2yrs. </a:t>
            </a:r>
          </a:p>
          <a:p>
            <a:pPr algn="just"/>
            <a:r>
              <a:rPr lang="en-US" dirty="0">
                <a:latin typeface="Times New Roman"/>
                <a:cs typeface="Times New Roman"/>
              </a:rPr>
              <a:t>Harold was ordained as a Teacher and Evangelist in 1996 and later ordained in 2000 as an Associate Pastor at Christian Love Fellowship Ministries </a:t>
            </a:r>
            <a:r>
              <a:rPr lang="en-US" dirty="0" smtClean="0">
                <a:latin typeface="Times New Roman"/>
                <a:cs typeface="Times New Roman"/>
              </a:rPr>
              <a:t>Intl. </a:t>
            </a:r>
            <a:r>
              <a:rPr lang="en-US" dirty="0">
                <a:latin typeface="Times New Roman"/>
                <a:cs typeface="Times New Roman"/>
              </a:rPr>
              <a:t>were he serves as the Youth Pastor along with his wife. </a:t>
            </a:r>
          </a:p>
        </p:txBody>
      </p:sp>
      <p:sp>
        <p:nvSpPr>
          <p:cNvPr id="3" name="Slide Number Placeholder 2"/>
          <p:cNvSpPr>
            <a:spLocks noGrp="1"/>
          </p:cNvSpPr>
          <p:nvPr>
            <p:ph type="sldNum" sz="quarter" idx="12"/>
          </p:nvPr>
        </p:nvSpPr>
        <p:spPr/>
        <p:txBody>
          <a:bodyPr/>
          <a:lstStyle/>
          <a:p>
            <a:fld id="{6E2D2B3B-882E-40F3-A32F-6DD516915044}" type="slidenum">
              <a:rPr lang="en-US" smtClean="0"/>
              <a:pPr/>
              <a:t>18</a:t>
            </a:fld>
            <a:endParaRPr lang="en-US"/>
          </a:p>
        </p:txBody>
      </p:sp>
    </p:spTree>
    <p:extLst>
      <p:ext uri="{BB962C8B-B14F-4D97-AF65-F5344CB8AC3E}">
        <p14:creationId xmlns:p14="http://schemas.microsoft.com/office/powerpoint/2010/main" val="125707408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1784" y="637270"/>
            <a:ext cx="8049810" cy="3293209"/>
          </a:xfrm>
          <a:prstGeom prst="rect">
            <a:avLst/>
          </a:prstGeom>
        </p:spPr>
        <p:txBody>
          <a:bodyPr wrap="square">
            <a:spAutoFit/>
          </a:bodyPr>
          <a:lstStyle/>
          <a:p>
            <a:pPr algn="ctr"/>
            <a:r>
              <a:rPr lang="en-US" sz="2400" b="1" dirty="0" smtClean="0">
                <a:latin typeface="Times New Roman"/>
                <a:cs typeface="Times New Roman"/>
              </a:rPr>
              <a:t>Shane Knoll </a:t>
            </a:r>
          </a:p>
          <a:p>
            <a:pPr algn="ctr"/>
            <a:endParaRPr lang="en-US" sz="2400" dirty="0" smtClean="0">
              <a:latin typeface="Times New Roman"/>
              <a:cs typeface="Times New Roman"/>
            </a:endParaRPr>
          </a:p>
          <a:p>
            <a:pPr algn="just"/>
            <a:r>
              <a:rPr lang="en-US" sz="2000" dirty="0" smtClean="0">
                <a:latin typeface="Times New Roman"/>
                <a:cs typeface="Times New Roman"/>
              </a:rPr>
              <a:t>Shane </a:t>
            </a:r>
            <a:r>
              <a:rPr lang="en-US" sz="2000" dirty="0">
                <a:latin typeface="Times New Roman"/>
                <a:cs typeface="Times New Roman"/>
              </a:rPr>
              <a:t>Knoll was born and raised in Warren, Michigan.  He received his Bachelors degree from Michigan State University in </a:t>
            </a:r>
            <a:r>
              <a:rPr lang="en-US" sz="2000" dirty="0" smtClean="0">
                <a:latin typeface="Times New Roman"/>
                <a:cs typeface="Times New Roman"/>
              </a:rPr>
              <a:t>Interdisciplinary </a:t>
            </a:r>
            <a:r>
              <a:rPr lang="en-US" sz="2000" dirty="0">
                <a:latin typeface="Times New Roman"/>
                <a:cs typeface="Times New Roman"/>
              </a:rPr>
              <a:t>Studies and Psychology where he ran varsity track and cross -country. Shane then moved to Boston to continue his education. He received his Masters in Severe Disabilities from Simmons College.  For the past six years Shane has worked with students with a range of different challenges.  Shane has a passion for working with all students and is dedicated to see them succeed. Shane spends his free time with his wife, new baby girl and two dogs. </a:t>
            </a:r>
          </a:p>
        </p:txBody>
      </p:sp>
      <p:sp>
        <p:nvSpPr>
          <p:cNvPr id="3" name="Slide Number Placeholder 2"/>
          <p:cNvSpPr>
            <a:spLocks noGrp="1"/>
          </p:cNvSpPr>
          <p:nvPr>
            <p:ph type="sldNum" sz="quarter" idx="12"/>
          </p:nvPr>
        </p:nvSpPr>
        <p:spPr/>
        <p:txBody>
          <a:bodyPr/>
          <a:lstStyle/>
          <a:p>
            <a:fld id="{6E2D2B3B-882E-40F3-A32F-6DD516915044}" type="slidenum">
              <a:rPr lang="en-US" smtClean="0"/>
              <a:pPr/>
              <a:t>19</a:t>
            </a:fld>
            <a:endParaRPr lang="en-US"/>
          </a:p>
        </p:txBody>
      </p:sp>
    </p:spTree>
    <p:extLst>
      <p:ext uri="{BB962C8B-B14F-4D97-AF65-F5344CB8AC3E}">
        <p14:creationId xmlns:p14="http://schemas.microsoft.com/office/powerpoint/2010/main" val="387171591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1350"/>
            <a:ext cx="7620000" cy="1143000"/>
          </a:xfrm>
        </p:spPr>
        <p:txBody>
          <a:bodyPr/>
          <a:lstStyle/>
          <a:p>
            <a:r>
              <a:rPr lang="en-US" dirty="0" smtClean="0">
                <a:latin typeface="Times New Roman"/>
                <a:cs typeface="Times New Roman"/>
              </a:rPr>
              <a:t>Program</a:t>
            </a:r>
            <a:r>
              <a:rPr lang="en-US" dirty="0" smtClean="0"/>
              <a:t> Criteria</a:t>
            </a:r>
            <a:endParaRPr lang="en-US" dirty="0"/>
          </a:p>
        </p:txBody>
      </p:sp>
      <p:sp>
        <p:nvSpPr>
          <p:cNvPr id="3" name="Content Placeholder 2"/>
          <p:cNvSpPr>
            <a:spLocks noGrp="1"/>
          </p:cNvSpPr>
          <p:nvPr>
            <p:ph idx="1"/>
          </p:nvPr>
        </p:nvSpPr>
        <p:spPr/>
        <p:txBody>
          <a:bodyPr/>
          <a:lstStyle/>
          <a:p>
            <a:pPr lvl="0"/>
            <a:r>
              <a:rPr lang="en-US" sz="2400" dirty="0" smtClean="0">
                <a:latin typeface="Times New Roman"/>
                <a:cs typeface="Times New Roman"/>
              </a:rPr>
              <a:t>Failures - in </a:t>
            </a:r>
            <a:r>
              <a:rPr lang="en-US" sz="2400" dirty="0">
                <a:latin typeface="Times New Roman"/>
                <a:cs typeface="Times New Roman"/>
              </a:rPr>
              <a:t>two or more </a:t>
            </a:r>
            <a:r>
              <a:rPr lang="en-US" sz="2400" dirty="0" smtClean="0">
                <a:latin typeface="Times New Roman"/>
                <a:cs typeface="Times New Roman"/>
              </a:rPr>
              <a:t>subjects</a:t>
            </a:r>
          </a:p>
          <a:p>
            <a:pPr marL="114300" lvl="0" indent="0">
              <a:buNone/>
            </a:pPr>
            <a:endParaRPr lang="en-US" sz="2400" dirty="0">
              <a:latin typeface="Times New Roman"/>
              <a:cs typeface="Times New Roman"/>
            </a:endParaRPr>
          </a:p>
          <a:p>
            <a:pPr lvl="0"/>
            <a:r>
              <a:rPr lang="en-US" sz="2400" dirty="0">
                <a:latin typeface="Times New Roman"/>
                <a:cs typeface="Times New Roman"/>
              </a:rPr>
              <a:t>Attendance/</a:t>
            </a:r>
            <a:r>
              <a:rPr lang="en-US" sz="2400" dirty="0" smtClean="0">
                <a:latin typeface="Times New Roman"/>
                <a:cs typeface="Times New Roman"/>
              </a:rPr>
              <a:t>Truancy - </a:t>
            </a:r>
            <a:r>
              <a:rPr lang="en-US" sz="2400" dirty="0">
                <a:latin typeface="Times New Roman"/>
                <a:cs typeface="Times New Roman"/>
              </a:rPr>
              <a:t>more than three occurrences </a:t>
            </a:r>
            <a:endParaRPr lang="en-US" sz="2400" dirty="0" smtClean="0">
              <a:latin typeface="Times New Roman"/>
              <a:cs typeface="Times New Roman"/>
            </a:endParaRPr>
          </a:p>
          <a:p>
            <a:pPr marL="114300" lvl="0" indent="0">
              <a:buNone/>
            </a:pPr>
            <a:endParaRPr lang="en-US" sz="2400" dirty="0">
              <a:latin typeface="Times New Roman"/>
              <a:cs typeface="Times New Roman"/>
            </a:endParaRPr>
          </a:p>
          <a:p>
            <a:pPr lvl="0"/>
            <a:r>
              <a:rPr lang="en-US" sz="2400" dirty="0">
                <a:latin typeface="Times New Roman"/>
                <a:cs typeface="Times New Roman"/>
              </a:rPr>
              <a:t>Discipline - two or more </a:t>
            </a:r>
            <a:r>
              <a:rPr lang="en-US" sz="2400" dirty="0" smtClean="0">
                <a:latin typeface="Times New Roman"/>
                <a:cs typeface="Times New Roman"/>
              </a:rPr>
              <a:t>incidents</a:t>
            </a:r>
          </a:p>
          <a:p>
            <a:pPr marL="114300" lvl="0" indent="0">
              <a:buNone/>
            </a:pPr>
            <a:endParaRPr lang="en-US" sz="2400" dirty="0">
              <a:latin typeface="Times New Roman"/>
              <a:cs typeface="Times New Roman"/>
            </a:endParaRPr>
          </a:p>
          <a:p>
            <a:pPr lvl="0"/>
            <a:r>
              <a:rPr lang="en-US" sz="2400" dirty="0">
                <a:latin typeface="Times New Roman"/>
                <a:cs typeface="Times New Roman"/>
              </a:rPr>
              <a:t>Referrals - two or </a:t>
            </a:r>
            <a:r>
              <a:rPr lang="en-US" sz="2400" dirty="0" smtClean="0">
                <a:latin typeface="Times New Roman"/>
                <a:cs typeface="Times New Roman"/>
              </a:rPr>
              <a:t>more</a:t>
            </a:r>
          </a:p>
          <a:p>
            <a:pPr lvl="0"/>
            <a:endParaRPr lang="en-US" sz="2400" dirty="0">
              <a:latin typeface="Times New Roman"/>
              <a:cs typeface="Times New Roman"/>
            </a:endParaRPr>
          </a:p>
          <a:p>
            <a:pPr marL="114300" lvl="0" indent="0">
              <a:buNone/>
            </a:pPr>
            <a:r>
              <a:rPr lang="en-US" sz="2400" i="1" dirty="0" smtClean="0">
                <a:latin typeface="Times New Roman"/>
                <a:cs typeface="Times New Roman"/>
              </a:rPr>
              <a:t>* Selected General Education at-risk students</a:t>
            </a:r>
            <a:endParaRPr lang="en-US" sz="2400" i="1" dirty="0">
              <a:latin typeface="Times New Roman"/>
              <a:cs typeface="Times New Roman"/>
            </a:endParaRPr>
          </a:p>
          <a:p>
            <a:endParaRPr lang="en-US" dirty="0">
              <a:latin typeface="Times New Roman"/>
              <a:cs typeface="Times New Roman"/>
            </a:endParaRPr>
          </a:p>
        </p:txBody>
      </p:sp>
      <p:sp>
        <p:nvSpPr>
          <p:cNvPr id="4" name="Slide Number Placeholder 3"/>
          <p:cNvSpPr>
            <a:spLocks noGrp="1"/>
          </p:cNvSpPr>
          <p:nvPr>
            <p:ph type="sldNum" sz="quarter" idx="12"/>
          </p:nvPr>
        </p:nvSpPr>
        <p:spPr/>
        <p:txBody>
          <a:bodyPr/>
          <a:lstStyle/>
          <a:p>
            <a:fld id="{6E2D2B3B-882E-40F3-A32F-6DD516915044}" type="slidenum">
              <a:rPr lang="en-US" smtClean="0"/>
              <a:pPr/>
              <a:t>2</a:t>
            </a:fld>
            <a:endParaRPr lang="en-US"/>
          </a:p>
        </p:txBody>
      </p:sp>
    </p:spTree>
    <p:extLst>
      <p:ext uri="{BB962C8B-B14F-4D97-AF65-F5344CB8AC3E}">
        <p14:creationId xmlns:p14="http://schemas.microsoft.com/office/powerpoint/2010/main" val="166849198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7217" y="584455"/>
            <a:ext cx="8053738" cy="3293209"/>
          </a:xfrm>
          <a:prstGeom prst="rect">
            <a:avLst/>
          </a:prstGeom>
        </p:spPr>
        <p:txBody>
          <a:bodyPr wrap="square">
            <a:spAutoFit/>
          </a:bodyPr>
          <a:lstStyle/>
          <a:p>
            <a:pPr algn="ctr"/>
            <a:r>
              <a:rPr lang="en-US" sz="2400" b="1" dirty="0" smtClean="0">
                <a:latin typeface="Times New Roman"/>
                <a:cs typeface="Times New Roman"/>
              </a:rPr>
              <a:t>Brian Buchanan</a:t>
            </a:r>
          </a:p>
          <a:p>
            <a:pPr algn="ctr"/>
            <a:endParaRPr lang="en-US" sz="2400" dirty="0" smtClean="0">
              <a:latin typeface="Times New Roman"/>
              <a:cs typeface="Times New Roman"/>
            </a:endParaRPr>
          </a:p>
          <a:p>
            <a:pPr algn="just"/>
            <a:r>
              <a:rPr lang="en-US" sz="2000" dirty="0" smtClean="0">
                <a:latin typeface="Times New Roman"/>
                <a:cs typeface="Times New Roman"/>
              </a:rPr>
              <a:t>Brian </a:t>
            </a:r>
            <a:r>
              <a:rPr lang="en-US" sz="2000" dirty="0">
                <a:latin typeface="Times New Roman"/>
                <a:cs typeface="Times New Roman"/>
              </a:rPr>
              <a:t>Buchanan is a Saline High School graduate.  He received his Bachelors Degree from Eastern Michigan University in Criminal Justice. After working for five years within the Special Education Department in Saline's Young Adult Program, he went back to school and received his teaching certification in Social Studies from the University of Michigan - Dearborn.  Brian is passionate about working with students with a wide range of abilities and also spends his time coaching football for Ann Arbor Public Schools.</a:t>
            </a:r>
          </a:p>
        </p:txBody>
      </p:sp>
      <p:sp>
        <p:nvSpPr>
          <p:cNvPr id="3" name="Slide Number Placeholder 2"/>
          <p:cNvSpPr>
            <a:spLocks noGrp="1"/>
          </p:cNvSpPr>
          <p:nvPr>
            <p:ph type="sldNum" sz="quarter" idx="12"/>
          </p:nvPr>
        </p:nvSpPr>
        <p:spPr/>
        <p:txBody>
          <a:bodyPr/>
          <a:lstStyle/>
          <a:p>
            <a:fld id="{6E2D2B3B-882E-40F3-A32F-6DD516915044}" type="slidenum">
              <a:rPr lang="en-US" smtClean="0"/>
              <a:pPr/>
              <a:t>20</a:t>
            </a:fld>
            <a:endParaRPr lang="en-US"/>
          </a:p>
        </p:txBody>
      </p:sp>
    </p:spTree>
    <p:extLst>
      <p:ext uri="{BB962C8B-B14F-4D97-AF65-F5344CB8AC3E}">
        <p14:creationId xmlns:p14="http://schemas.microsoft.com/office/powerpoint/2010/main" val="422794897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3799" y="350267"/>
            <a:ext cx="8137283" cy="4524315"/>
          </a:xfrm>
          <a:prstGeom prst="rect">
            <a:avLst/>
          </a:prstGeom>
        </p:spPr>
        <p:txBody>
          <a:bodyPr wrap="square">
            <a:spAutoFit/>
          </a:bodyPr>
          <a:lstStyle/>
          <a:p>
            <a:pPr algn="ctr"/>
            <a:r>
              <a:rPr lang="en-US" sz="2400" b="1" dirty="0" err="1" smtClean="0">
                <a:latin typeface="Times New Roman"/>
                <a:cs typeface="Times New Roman"/>
              </a:rPr>
              <a:t>Shaenu</a:t>
            </a:r>
            <a:r>
              <a:rPr lang="en-US" sz="2400" b="1" dirty="0" smtClean="0">
                <a:latin typeface="Times New Roman"/>
                <a:cs typeface="Times New Roman"/>
              </a:rPr>
              <a:t> </a:t>
            </a:r>
            <a:r>
              <a:rPr lang="en-US" sz="2400" b="1" dirty="0" err="1" smtClean="0">
                <a:latin typeface="Times New Roman"/>
                <a:cs typeface="Times New Roman"/>
              </a:rPr>
              <a:t>Micou</a:t>
            </a:r>
            <a:endParaRPr lang="en-US" sz="2400" b="1" dirty="0" smtClean="0">
              <a:latin typeface="Times New Roman"/>
              <a:cs typeface="Times New Roman"/>
            </a:endParaRPr>
          </a:p>
          <a:p>
            <a:endParaRPr lang="en-US" sz="2400" dirty="0" smtClean="0">
              <a:latin typeface="Times New Roman"/>
              <a:cs typeface="Times New Roman"/>
            </a:endParaRPr>
          </a:p>
          <a:p>
            <a:r>
              <a:rPr lang="en-US" sz="2000" dirty="0" err="1" smtClean="0">
                <a:latin typeface="Times New Roman"/>
                <a:cs typeface="Times New Roman"/>
              </a:rPr>
              <a:t>Shaenu</a:t>
            </a:r>
            <a:r>
              <a:rPr lang="en-US" sz="2000" dirty="0" smtClean="0">
                <a:latin typeface="Times New Roman"/>
                <a:cs typeface="Times New Roman"/>
              </a:rPr>
              <a:t> </a:t>
            </a:r>
            <a:r>
              <a:rPr lang="en-US" sz="2000" dirty="0" err="1">
                <a:latin typeface="Times New Roman"/>
                <a:cs typeface="Times New Roman"/>
              </a:rPr>
              <a:t>Micou</a:t>
            </a:r>
            <a:r>
              <a:rPr lang="en-US" sz="2000" dirty="0">
                <a:latin typeface="Times New Roman"/>
                <a:cs typeface="Times New Roman"/>
              </a:rPr>
              <a:t> was born and raised in Ann Arbor, Michigan. He is an alumni of the Ann Arbor Public School District, graduating from Huron High in 1995. </a:t>
            </a:r>
            <a:r>
              <a:rPr lang="en-US" sz="2000" dirty="0" err="1">
                <a:latin typeface="Times New Roman"/>
                <a:cs typeface="Times New Roman"/>
              </a:rPr>
              <a:t>Shaenu</a:t>
            </a:r>
            <a:r>
              <a:rPr lang="en-US" sz="2000" dirty="0">
                <a:latin typeface="Times New Roman"/>
                <a:cs typeface="Times New Roman"/>
              </a:rPr>
              <a:t> obtained a Bachelor's degree in Criminal Justice, specializing in Juvenile Justice from Alabama State University. He received his Master's degree in Organizational Leadership and Administration from Concordia University of Ann Arbor. </a:t>
            </a:r>
            <a:r>
              <a:rPr lang="en-US" sz="2000" dirty="0" err="1">
                <a:latin typeface="Times New Roman"/>
                <a:cs typeface="Times New Roman"/>
              </a:rPr>
              <a:t>Shaenu</a:t>
            </a:r>
            <a:r>
              <a:rPr lang="en-US" sz="2000" dirty="0">
                <a:latin typeface="Times New Roman"/>
                <a:cs typeface="Times New Roman"/>
              </a:rPr>
              <a:t> has a passion for working in the community. He has over twenty years of experience working with at-risk youth in the surrounding area. He served at Ann Arbor Technological High School, formerly Stone Alternative High School, for nine school years as an avid supporter of students and families. He is married to Madeline </a:t>
            </a:r>
            <a:r>
              <a:rPr lang="en-US" sz="2000" dirty="0" err="1">
                <a:latin typeface="Times New Roman"/>
                <a:cs typeface="Times New Roman"/>
              </a:rPr>
              <a:t>Micou</a:t>
            </a:r>
            <a:r>
              <a:rPr lang="en-US" sz="2000" dirty="0">
                <a:latin typeface="Times New Roman"/>
                <a:cs typeface="Times New Roman"/>
              </a:rPr>
              <a:t> a counselor of the AAPS district. They enjoy spending time in the community serving those in need.</a:t>
            </a:r>
          </a:p>
        </p:txBody>
      </p:sp>
      <p:sp>
        <p:nvSpPr>
          <p:cNvPr id="3" name="Slide Number Placeholder 2"/>
          <p:cNvSpPr>
            <a:spLocks noGrp="1"/>
          </p:cNvSpPr>
          <p:nvPr>
            <p:ph type="sldNum" sz="quarter" idx="12"/>
          </p:nvPr>
        </p:nvSpPr>
        <p:spPr/>
        <p:txBody>
          <a:bodyPr/>
          <a:lstStyle/>
          <a:p>
            <a:fld id="{6E2D2B3B-882E-40F3-A32F-6DD516915044}" type="slidenum">
              <a:rPr lang="en-US" smtClean="0"/>
              <a:pPr/>
              <a:t>21</a:t>
            </a:fld>
            <a:endParaRPr lang="en-US"/>
          </a:p>
        </p:txBody>
      </p:sp>
    </p:spTree>
    <p:extLst>
      <p:ext uri="{BB962C8B-B14F-4D97-AF65-F5344CB8AC3E}">
        <p14:creationId xmlns:p14="http://schemas.microsoft.com/office/powerpoint/2010/main" val="176060607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6085" y="1305342"/>
            <a:ext cx="6783854" cy="4154984"/>
          </a:xfrm>
          <a:prstGeom prst="rect">
            <a:avLst/>
          </a:prstGeom>
        </p:spPr>
        <p:txBody>
          <a:bodyPr wrap="square">
            <a:spAutoFit/>
          </a:bodyPr>
          <a:lstStyle/>
          <a:p>
            <a:pPr algn="ctr"/>
            <a:r>
              <a:rPr lang="en-US" sz="3600" b="1" dirty="0">
                <a:latin typeface="Times New Roman"/>
                <a:cs typeface="Times New Roman"/>
              </a:rPr>
              <a:t>Special Thanks</a:t>
            </a:r>
            <a:endParaRPr lang="en-US" sz="3600" dirty="0">
              <a:latin typeface="Times New Roman"/>
              <a:cs typeface="Times New Roman"/>
            </a:endParaRPr>
          </a:p>
          <a:p>
            <a:r>
              <a:rPr lang="en-US" i="1" dirty="0">
                <a:latin typeface="Times New Roman"/>
                <a:cs typeface="Times New Roman"/>
              </a:rPr>
              <a:t> </a:t>
            </a:r>
            <a:endParaRPr lang="en-US" dirty="0">
              <a:latin typeface="Times New Roman"/>
              <a:cs typeface="Times New Roman"/>
            </a:endParaRPr>
          </a:p>
          <a:p>
            <a:r>
              <a:rPr lang="en-US" i="1" dirty="0">
                <a:latin typeface="Times New Roman"/>
                <a:cs typeface="Times New Roman"/>
              </a:rPr>
              <a:t> </a:t>
            </a:r>
            <a:endParaRPr lang="en-US" dirty="0">
              <a:latin typeface="Times New Roman"/>
              <a:cs typeface="Times New Roman"/>
            </a:endParaRPr>
          </a:p>
          <a:p>
            <a:pPr algn="ctr"/>
            <a:r>
              <a:rPr lang="en-US" sz="2400" dirty="0">
                <a:latin typeface="Times New Roman"/>
                <a:cs typeface="Times New Roman"/>
              </a:rPr>
              <a:t>Dr. Elaine Brown – </a:t>
            </a:r>
            <a:r>
              <a:rPr lang="en-US" sz="2400" i="1" dirty="0">
                <a:latin typeface="Times New Roman"/>
                <a:cs typeface="Times New Roman"/>
              </a:rPr>
              <a:t>Executive Director of SISS</a:t>
            </a:r>
            <a:endParaRPr lang="en-US" sz="2400" dirty="0">
              <a:latin typeface="Times New Roman"/>
              <a:cs typeface="Times New Roman"/>
            </a:endParaRPr>
          </a:p>
          <a:p>
            <a:r>
              <a:rPr lang="en-US" dirty="0">
                <a:latin typeface="Times New Roman"/>
                <a:cs typeface="Times New Roman"/>
              </a:rPr>
              <a:t> </a:t>
            </a:r>
          </a:p>
          <a:p>
            <a:pPr algn="ctr"/>
            <a:r>
              <a:rPr lang="en-US" sz="2400" dirty="0">
                <a:latin typeface="Times New Roman"/>
                <a:cs typeface="Times New Roman"/>
              </a:rPr>
              <a:t>Gerald Vazquez – </a:t>
            </a:r>
            <a:r>
              <a:rPr lang="en-US" sz="2400" i="1" dirty="0">
                <a:latin typeface="Times New Roman"/>
                <a:cs typeface="Times New Roman"/>
              </a:rPr>
              <a:t>Scarlett Middle School Principal</a:t>
            </a:r>
            <a:endParaRPr lang="en-US" sz="2400" dirty="0">
              <a:latin typeface="Times New Roman"/>
              <a:cs typeface="Times New Roman"/>
            </a:endParaRPr>
          </a:p>
          <a:p>
            <a:r>
              <a:rPr lang="en-US" dirty="0">
                <a:latin typeface="Times New Roman"/>
                <a:cs typeface="Times New Roman"/>
              </a:rPr>
              <a:t> </a:t>
            </a:r>
          </a:p>
          <a:p>
            <a:pPr algn="ctr"/>
            <a:r>
              <a:rPr lang="en-US" sz="2400" dirty="0">
                <a:latin typeface="Times New Roman"/>
                <a:cs typeface="Times New Roman"/>
              </a:rPr>
              <a:t>Cory </a:t>
            </a:r>
            <a:r>
              <a:rPr lang="en-US" sz="2400" dirty="0" err="1">
                <a:latin typeface="Times New Roman"/>
                <a:cs typeface="Times New Roman"/>
              </a:rPr>
              <a:t>McElmeel</a:t>
            </a:r>
            <a:r>
              <a:rPr lang="en-US" sz="2400" dirty="0">
                <a:latin typeface="Times New Roman"/>
                <a:cs typeface="Times New Roman"/>
              </a:rPr>
              <a:t> – </a:t>
            </a:r>
            <a:r>
              <a:rPr lang="en-US" sz="2400" i="1" dirty="0">
                <a:latin typeface="Times New Roman"/>
                <a:cs typeface="Times New Roman"/>
              </a:rPr>
              <a:t>Skyline High School Principal</a:t>
            </a:r>
            <a:endParaRPr lang="en-US" sz="2400" dirty="0">
              <a:latin typeface="Times New Roman"/>
              <a:cs typeface="Times New Roman"/>
            </a:endParaRPr>
          </a:p>
          <a:p>
            <a:r>
              <a:rPr lang="en-US" dirty="0">
                <a:latin typeface="Times New Roman"/>
                <a:cs typeface="Times New Roman"/>
              </a:rPr>
              <a:t> </a:t>
            </a:r>
          </a:p>
          <a:p>
            <a:pPr algn="ctr"/>
            <a:r>
              <a:rPr lang="en-US" sz="2400" dirty="0">
                <a:latin typeface="Times New Roman"/>
                <a:cs typeface="Times New Roman"/>
              </a:rPr>
              <a:t>Dr. Arthur Williams – </a:t>
            </a:r>
            <a:r>
              <a:rPr lang="en-US" sz="2400" i="1" dirty="0">
                <a:latin typeface="Times New Roman"/>
                <a:cs typeface="Times New Roman"/>
              </a:rPr>
              <a:t>Huron High School Principal</a:t>
            </a:r>
            <a:endParaRPr lang="en-US" sz="2400" dirty="0">
              <a:latin typeface="Times New Roman"/>
              <a:cs typeface="Times New Roman"/>
            </a:endParaRPr>
          </a:p>
          <a:p>
            <a:r>
              <a:rPr lang="en-US" i="1" dirty="0">
                <a:latin typeface="Times New Roman"/>
                <a:cs typeface="Times New Roman"/>
              </a:rPr>
              <a:t> </a:t>
            </a:r>
            <a:endParaRPr lang="en-US" dirty="0">
              <a:latin typeface="Times New Roman"/>
              <a:cs typeface="Times New Roman"/>
            </a:endParaRPr>
          </a:p>
          <a:p>
            <a:pPr algn="ctr"/>
            <a:r>
              <a:rPr lang="en-US" sz="2400" dirty="0">
                <a:latin typeface="Times New Roman"/>
                <a:cs typeface="Times New Roman"/>
              </a:rPr>
              <a:t>Kevin Hudson – </a:t>
            </a:r>
            <a:r>
              <a:rPr lang="en-US" sz="2400" i="1" dirty="0">
                <a:latin typeface="Times New Roman"/>
                <a:cs typeface="Times New Roman"/>
              </a:rPr>
              <a:t>Pioneer High School Asst. Principal</a:t>
            </a:r>
            <a:endParaRPr lang="en-US" sz="2400" dirty="0">
              <a:latin typeface="Times New Roman"/>
              <a:cs typeface="Times New Roman"/>
            </a:endParaRPr>
          </a:p>
        </p:txBody>
      </p:sp>
      <p:sp>
        <p:nvSpPr>
          <p:cNvPr id="3" name="Slide Number Placeholder 2"/>
          <p:cNvSpPr>
            <a:spLocks noGrp="1"/>
          </p:cNvSpPr>
          <p:nvPr>
            <p:ph type="sldNum" sz="quarter" idx="12"/>
          </p:nvPr>
        </p:nvSpPr>
        <p:spPr/>
        <p:txBody>
          <a:bodyPr/>
          <a:lstStyle/>
          <a:p>
            <a:fld id="{6E2D2B3B-882E-40F3-A32F-6DD516915044}" type="slidenum">
              <a:rPr lang="en-US" smtClean="0"/>
              <a:pPr/>
              <a:t>22</a:t>
            </a:fld>
            <a:endParaRPr lang="en-US"/>
          </a:p>
        </p:txBody>
      </p:sp>
    </p:spTree>
    <p:extLst>
      <p:ext uri="{BB962C8B-B14F-4D97-AF65-F5344CB8AC3E}">
        <p14:creationId xmlns:p14="http://schemas.microsoft.com/office/powerpoint/2010/main" val="168921189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Program Objectives</a:t>
            </a:r>
            <a:endParaRPr lang="en-US" dirty="0">
              <a:latin typeface="Times New Roman"/>
              <a:cs typeface="Times New Roman"/>
            </a:endParaRPr>
          </a:p>
        </p:txBody>
      </p:sp>
      <p:sp>
        <p:nvSpPr>
          <p:cNvPr id="3" name="Content Placeholder 2"/>
          <p:cNvSpPr>
            <a:spLocks noGrp="1"/>
          </p:cNvSpPr>
          <p:nvPr>
            <p:ph idx="1"/>
          </p:nvPr>
        </p:nvSpPr>
        <p:spPr/>
        <p:txBody>
          <a:bodyPr>
            <a:normAutofit/>
          </a:bodyPr>
          <a:lstStyle/>
          <a:p>
            <a:r>
              <a:rPr lang="en-US" dirty="0" smtClean="0">
                <a:latin typeface="Times New Roman"/>
                <a:cs typeface="Times New Roman"/>
              </a:rPr>
              <a:t>To </a:t>
            </a:r>
            <a:r>
              <a:rPr lang="en-US" dirty="0">
                <a:latin typeface="Times New Roman"/>
                <a:cs typeface="Times New Roman"/>
              </a:rPr>
              <a:t>reduce the frequency of unacceptable behavior and the amount of suspensions and expulsions for general educational at risk students</a:t>
            </a:r>
          </a:p>
          <a:p>
            <a:pPr marL="114300" indent="0">
              <a:buNone/>
            </a:pPr>
            <a:r>
              <a:rPr lang="en-US" dirty="0">
                <a:latin typeface="Times New Roman"/>
                <a:cs typeface="Times New Roman"/>
              </a:rPr>
              <a:t> </a:t>
            </a:r>
          </a:p>
          <a:p>
            <a:r>
              <a:rPr lang="en-US" dirty="0">
                <a:latin typeface="Times New Roman"/>
                <a:cs typeface="Times New Roman"/>
              </a:rPr>
              <a:t>To provide behavior intervention training and strategies to support the staff that work with the general education students at risk of suspension and expulsion</a:t>
            </a:r>
          </a:p>
          <a:p>
            <a:pPr marL="114300" indent="0">
              <a:buNone/>
            </a:pPr>
            <a:endParaRPr lang="en-US" dirty="0">
              <a:latin typeface="Times New Roman"/>
              <a:cs typeface="Times New Roman"/>
            </a:endParaRPr>
          </a:p>
          <a:p>
            <a:r>
              <a:rPr lang="en-US" dirty="0">
                <a:latin typeface="Times New Roman"/>
                <a:cs typeface="Times New Roman"/>
              </a:rPr>
              <a:t>To help students and families connect with district and community resources that will improve academic success</a:t>
            </a:r>
          </a:p>
          <a:p>
            <a:pPr marL="114300" indent="0">
              <a:buNone/>
            </a:pPr>
            <a:endParaRPr lang="en-US" dirty="0">
              <a:latin typeface="Times New Roman"/>
              <a:cs typeface="Times New Roman"/>
            </a:endParaRPr>
          </a:p>
        </p:txBody>
      </p:sp>
      <p:sp>
        <p:nvSpPr>
          <p:cNvPr id="4" name="Slide Number Placeholder 3"/>
          <p:cNvSpPr>
            <a:spLocks noGrp="1"/>
          </p:cNvSpPr>
          <p:nvPr>
            <p:ph type="sldNum" sz="quarter" idx="12"/>
          </p:nvPr>
        </p:nvSpPr>
        <p:spPr/>
        <p:txBody>
          <a:bodyPr/>
          <a:lstStyle/>
          <a:p>
            <a:fld id="{6E2D2B3B-882E-40F3-A32F-6DD516915044}" type="slidenum">
              <a:rPr lang="en-US" smtClean="0"/>
              <a:pPr/>
              <a:t>3</a:t>
            </a:fld>
            <a:endParaRPr lang="en-US"/>
          </a:p>
        </p:txBody>
      </p:sp>
    </p:spTree>
    <p:extLst>
      <p:ext uri="{BB962C8B-B14F-4D97-AF65-F5344CB8AC3E}">
        <p14:creationId xmlns:p14="http://schemas.microsoft.com/office/powerpoint/2010/main" val="232149857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620000" cy="1143000"/>
          </a:xfrm>
        </p:spPr>
        <p:txBody>
          <a:bodyPr/>
          <a:lstStyle/>
          <a:p>
            <a:pPr algn="ctr"/>
            <a:r>
              <a:rPr lang="en-US" dirty="0" smtClean="0">
                <a:latin typeface="Times New Roman"/>
                <a:cs typeface="Times New Roman"/>
              </a:rPr>
              <a:t>Academic Data </a:t>
            </a:r>
            <a:endParaRPr lang="en-US" dirty="0">
              <a:latin typeface="Times New Roman"/>
              <a:cs typeface="Times New Roman"/>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67583917"/>
              </p:ext>
            </p:extLst>
          </p:nvPr>
        </p:nvGraphicFramePr>
        <p:xfrm>
          <a:off x="274621" y="1269921"/>
          <a:ext cx="7998318" cy="5268454"/>
        </p:xfrm>
        <a:graphic>
          <a:graphicData uri="http://schemas.openxmlformats.org/presentationml/2006/ole">
            <mc:AlternateContent xmlns:mc="http://schemas.openxmlformats.org/markup-compatibility/2006">
              <mc:Choice xmlns:v="urn:schemas-microsoft-com:vml" Requires="v">
                <p:oleObj spid="_x0000_s1074" name="Document" r:id="rId4" imgW="5943600" imgH="4762500" progId="Word.Document.12">
                  <p:embed/>
                </p:oleObj>
              </mc:Choice>
              <mc:Fallback>
                <p:oleObj name="Document" r:id="rId4" imgW="5943600" imgH="4762500" progId="Word.Document.12">
                  <p:embed/>
                  <p:pic>
                    <p:nvPicPr>
                      <p:cNvPr id="0" name=""/>
                      <p:cNvPicPr/>
                      <p:nvPr/>
                    </p:nvPicPr>
                    <p:blipFill>
                      <a:blip r:embed="rId5"/>
                      <a:stretch>
                        <a:fillRect/>
                      </a:stretch>
                    </p:blipFill>
                    <p:spPr>
                      <a:xfrm>
                        <a:off x="274621" y="1269921"/>
                        <a:ext cx="7998318" cy="5268454"/>
                      </a:xfrm>
                      <a:prstGeom prst="rect">
                        <a:avLst/>
                      </a:prstGeom>
                    </p:spPr>
                  </p:pic>
                </p:oleObj>
              </mc:Fallback>
            </mc:AlternateContent>
          </a:graphicData>
        </a:graphic>
      </p:graphicFrame>
      <p:sp>
        <p:nvSpPr>
          <p:cNvPr id="3" name="Slide Number Placeholder 2"/>
          <p:cNvSpPr>
            <a:spLocks noGrp="1"/>
          </p:cNvSpPr>
          <p:nvPr>
            <p:ph type="sldNum" sz="quarter" idx="12"/>
          </p:nvPr>
        </p:nvSpPr>
        <p:spPr/>
        <p:txBody>
          <a:bodyPr/>
          <a:lstStyle/>
          <a:p>
            <a:fld id="{6E2D2B3B-882E-40F3-A32F-6DD516915044}" type="slidenum">
              <a:rPr lang="en-US" smtClean="0"/>
              <a:pPr/>
              <a:t>4</a:t>
            </a:fld>
            <a:endParaRPr lang="en-US"/>
          </a:p>
        </p:txBody>
      </p:sp>
    </p:spTree>
    <p:extLst>
      <p:ext uri="{BB962C8B-B14F-4D97-AF65-F5344CB8AC3E}">
        <p14:creationId xmlns:p14="http://schemas.microsoft.com/office/powerpoint/2010/main" val="139576682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6439"/>
            <a:ext cx="7620000" cy="1143000"/>
          </a:xfrm>
        </p:spPr>
        <p:txBody>
          <a:bodyPr/>
          <a:lstStyle/>
          <a:p>
            <a:pPr algn="ctr"/>
            <a:r>
              <a:rPr lang="en-US" dirty="0" smtClean="0">
                <a:latin typeface="Times New Roman"/>
                <a:cs typeface="Times New Roman"/>
              </a:rPr>
              <a:t>Suspension Data </a:t>
            </a:r>
            <a:endParaRPr lang="en-US" dirty="0">
              <a:latin typeface="Times New Roman"/>
              <a:cs typeface="Times New Roman"/>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676824814"/>
              </p:ext>
            </p:extLst>
          </p:nvPr>
        </p:nvGraphicFramePr>
        <p:xfrm>
          <a:off x="457200" y="1016561"/>
          <a:ext cx="7620000" cy="5497228"/>
        </p:xfrm>
        <a:graphic>
          <a:graphicData uri="http://schemas.openxmlformats.org/presentationml/2006/ole">
            <mc:AlternateContent xmlns:mc="http://schemas.openxmlformats.org/markup-compatibility/2006">
              <mc:Choice xmlns:v="urn:schemas-microsoft-com:vml" Requires="v">
                <p:oleObj spid="_x0000_s2096" name="Document" r:id="rId4" imgW="5943600" imgH="5334000" progId="Word.Document.12">
                  <p:embed/>
                </p:oleObj>
              </mc:Choice>
              <mc:Fallback>
                <p:oleObj name="Document" r:id="rId4" imgW="5943600" imgH="5334000" progId="Word.Document.12">
                  <p:embed/>
                  <p:pic>
                    <p:nvPicPr>
                      <p:cNvPr id="0" name=""/>
                      <p:cNvPicPr/>
                      <p:nvPr/>
                    </p:nvPicPr>
                    <p:blipFill>
                      <a:blip r:embed="rId5"/>
                      <a:stretch>
                        <a:fillRect/>
                      </a:stretch>
                    </p:blipFill>
                    <p:spPr>
                      <a:xfrm>
                        <a:off x="457200" y="1016561"/>
                        <a:ext cx="7620000" cy="5497228"/>
                      </a:xfrm>
                      <a:prstGeom prst="rect">
                        <a:avLst/>
                      </a:prstGeom>
                    </p:spPr>
                  </p:pic>
                </p:oleObj>
              </mc:Fallback>
            </mc:AlternateContent>
          </a:graphicData>
        </a:graphic>
      </p:graphicFrame>
      <p:sp>
        <p:nvSpPr>
          <p:cNvPr id="3" name="Slide Number Placeholder 2"/>
          <p:cNvSpPr>
            <a:spLocks noGrp="1"/>
          </p:cNvSpPr>
          <p:nvPr>
            <p:ph type="sldNum" sz="quarter" idx="12"/>
          </p:nvPr>
        </p:nvSpPr>
        <p:spPr/>
        <p:txBody>
          <a:bodyPr/>
          <a:lstStyle/>
          <a:p>
            <a:fld id="{6E2D2B3B-882E-40F3-A32F-6DD516915044}" type="slidenum">
              <a:rPr lang="en-US" smtClean="0"/>
              <a:pPr/>
              <a:t>5</a:t>
            </a:fld>
            <a:endParaRPr lang="en-US"/>
          </a:p>
        </p:txBody>
      </p:sp>
    </p:spTree>
    <p:extLst>
      <p:ext uri="{BB962C8B-B14F-4D97-AF65-F5344CB8AC3E}">
        <p14:creationId xmlns:p14="http://schemas.microsoft.com/office/powerpoint/2010/main" val="195672132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Intervention Strategies</a:t>
            </a:r>
            <a:endParaRPr lang="en-US" dirty="0">
              <a:latin typeface="Times New Roman"/>
              <a:cs typeface="Times New Roman"/>
            </a:endParaRPr>
          </a:p>
        </p:txBody>
      </p:sp>
      <p:sp>
        <p:nvSpPr>
          <p:cNvPr id="3" name="Content Placeholder 2"/>
          <p:cNvSpPr>
            <a:spLocks noGrp="1"/>
          </p:cNvSpPr>
          <p:nvPr>
            <p:ph sz="half" idx="1"/>
          </p:nvPr>
        </p:nvSpPr>
        <p:spPr/>
        <p:txBody>
          <a:bodyPr>
            <a:normAutofit fontScale="62500" lnSpcReduction="20000"/>
          </a:bodyPr>
          <a:lstStyle/>
          <a:p>
            <a:r>
              <a:rPr lang="en-US" dirty="0" smtClean="0">
                <a:latin typeface="Times New Roman"/>
                <a:cs typeface="Times New Roman"/>
              </a:rPr>
              <a:t>Build </a:t>
            </a:r>
            <a:r>
              <a:rPr lang="en-US" dirty="0">
                <a:latin typeface="Times New Roman"/>
                <a:cs typeface="Times New Roman"/>
              </a:rPr>
              <a:t>relationships with students and parents are key components in making progress with students (both in and out of school)</a:t>
            </a:r>
          </a:p>
          <a:p>
            <a:endParaRPr lang="en-US" dirty="0">
              <a:latin typeface="Times New Roman"/>
              <a:cs typeface="Times New Roman"/>
            </a:endParaRPr>
          </a:p>
          <a:p>
            <a:pPr lvl="0"/>
            <a:r>
              <a:rPr lang="en-US" dirty="0">
                <a:latin typeface="Times New Roman"/>
                <a:cs typeface="Times New Roman"/>
              </a:rPr>
              <a:t>Develop Personal Learning Plans for students in need</a:t>
            </a:r>
          </a:p>
          <a:p>
            <a:endParaRPr lang="en-US" dirty="0">
              <a:latin typeface="Times New Roman"/>
              <a:cs typeface="Times New Roman"/>
            </a:endParaRPr>
          </a:p>
          <a:p>
            <a:pPr lvl="0"/>
            <a:r>
              <a:rPr lang="en-US" dirty="0">
                <a:latin typeface="Times New Roman"/>
                <a:cs typeface="Times New Roman"/>
              </a:rPr>
              <a:t>Observe class and teacher connections regarding students </a:t>
            </a:r>
          </a:p>
          <a:p>
            <a:endParaRPr lang="en-US" dirty="0">
              <a:latin typeface="Times New Roman"/>
              <a:cs typeface="Times New Roman"/>
            </a:endParaRPr>
          </a:p>
          <a:p>
            <a:pPr lvl="0"/>
            <a:r>
              <a:rPr lang="en-US" dirty="0">
                <a:latin typeface="Times New Roman"/>
                <a:cs typeface="Times New Roman"/>
              </a:rPr>
              <a:t>Facilitate accountability meetings with students weekly and in some cases daily to improve behavior and academic support</a:t>
            </a:r>
          </a:p>
          <a:p>
            <a:endParaRPr lang="en-US" dirty="0">
              <a:latin typeface="Times New Roman"/>
              <a:cs typeface="Times New Roman"/>
            </a:endParaRPr>
          </a:p>
        </p:txBody>
      </p:sp>
      <p:sp>
        <p:nvSpPr>
          <p:cNvPr id="4" name="Content Placeholder 3"/>
          <p:cNvSpPr>
            <a:spLocks noGrp="1"/>
          </p:cNvSpPr>
          <p:nvPr>
            <p:ph sz="half" idx="2"/>
          </p:nvPr>
        </p:nvSpPr>
        <p:spPr/>
        <p:txBody>
          <a:bodyPr>
            <a:normAutofit fontScale="62500" lnSpcReduction="20000"/>
          </a:bodyPr>
          <a:lstStyle/>
          <a:p>
            <a:pPr lvl="0"/>
            <a:r>
              <a:rPr lang="en-US" dirty="0">
                <a:latin typeface="Times New Roman"/>
                <a:cs typeface="Times New Roman"/>
              </a:rPr>
              <a:t>Advocate for students</a:t>
            </a:r>
          </a:p>
          <a:p>
            <a:endParaRPr lang="en-US" dirty="0">
              <a:latin typeface="Times New Roman"/>
              <a:cs typeface="Times New Roman"/>
            </a:endParaRPr>
          </a:p>
          <a:p>
            <a:pPr lvl="0"/>
            <a:r>
              <a:rPr lang="en-US" dirty="0">
                <a:latin typeface="Times New Roman"/>
                <a:cs typeface="Times New Roman"/>
              </a:rPr>
              <a:t>Build rapport with teachers of students on caseload</a:t>
            </a:r>
          </a:p>
          <a:p>
            <a:endParaRPr lang="en-US" dirty="0">
              <a:latin typeface="Times New Roman"/>
              <a:cs typeface="Times New Roman"/>
            </a:endParaRPr>
          </a:p>
          <a:p>
            <a:pPr lvl="0"/>
            <a:r>
              <a:rPr lang="en-US" dirty="0">
                <a:latin typeface="Times New Roman"/>
                <a:cs typeface="Times New Roman"/>
              </a:rPr>
              <a:t>Create programs that would promote academic success and challenge behavioral issues</a:t>
            </a:r>
          </a:p>
          <a:p>
            <a:endParaRPr lang="en-US" dirty="0">
              <a:latin typeface="Times New Roman"/>
              <a:cs typeface="Times New Roman"/>
            </a:endParaRPr>
          </a:p>
          <a:p>
            <a:pPr lvl="0"/>
            <a:r>
              <a:rPr lang="en-US" dirty="0">
                <a:latin typeface="Times New Roman"/>
                <a:cs typeface="Times New Roman"/>
              </a:rPr>
              <a:t>Seek and research resources for students and their families</a:t>
            </a:r>
          </a:p>
          <a:p>
            <a:endParaRPr lang="en-US" dirty="0">
              <a:latin typeface="Times New Roman"/>
              <a:cs typeface="Times New Roman"/>
            </a:endParaRPr>
          </a:p>
          <a:p>
            <a:pPr lvl="0"/>
            <a:r>
              <a:rPr lang="en-US" dirty="0">
                <a:latin typeface="Times New Roman"/>
                <a:cs typeface="Times New Roman"/>
              </a:rPr>
              <a:t>Attend trainings on behavioral intervention, academic resources, and on staying apprised of district initiatives</a:t>
            </a:r>
          </a:p>
          <a:p>
            <a:pPr marL="114300" indent="0">
              <a:buNone/>
            </a:pPr>
            <a:endParaRPr lang="en-US" dirty="0"/>
          </a:p>
        </p:txBody>
      </p:sp>
      <p:sp>
        <p:nvSpPr>
          <p:cNvPr id="5" name="Slide Number Placeholder 4"/>
          <p:cNvSpPr>
            <a:spLocks noGrp="1"/>
          </p:cNvSpPr>
          <p:nvPr>
            <p:ph type="sldNum" sz="quarter" idx="12"/>
          </p:nvPr>
        </p:nvSpPr>
        <p:spPr/>
        <p:txBody>
          <a:bodyPr/>
          <a:lstStyle/>
          <a:p>
            <a:fld id="{6E2D2B3B-882E-40F3-A32F-6DD516915044}" type="slidenum">
              <a:rPr lang="en-US" smtClean="0"/>
              <a:pPr/>
              <a:t>6</a:t>
            </a:fld>
            <a:endParaRPr lang="en-US"/>
          </a:p>
        </p:txBody>
      </p:sp>
    </p:spTree>
    <p:extLst>
      <p:ext uri="{BB962C8B-B14F-4D97-AF65-F5344CB8AC3E}">
        <p14:creationId xmlns:p14="http://schemas.microsoft.com/office/powerpoint/2010/main" val="169812926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Programs Developed</a:t>
            </a:r>
            <a:endParaRPr lang="en-US" dirty="0">
              <a:latin typeface="Times New Roman"/>
              <a:cs typeface="Times New Roman"/>
            </a:endParaRPr>
          </a:p>
        </p:txBody>
      </p:sp>
      <p:sp>
        <p:nvSpPr>
          <p:cNvPr id="3" name="Content Placeholder 2"/>
          <p:cNvSpPr>
            <a:spLocks noGrp="1"/>
          </p:cNvSpPr>
          <p:nvPr>
            <p:ph idx="1"/>
          </p:nvPr>
        </p:nvSpPr>
        <p:spPr/>
        <p:txBody>
          <a:bodyPr>
            <a:normAutofit fontScale="85000" lnSpcReduction="20000"/>
          </a:bodyPr>
          <a:lstStyle/>
          <a:p>
            <a:r>
              <a:rPr lang="en-US" dirty="0"/>
              <a:t> </a:t>
            </a:r>
            <a:r>
              <a:rPr lang="en-US" b="1" dirty="0" smtClean="0">
                <a:latin typeface="Times New Roman"/>
                <a:cs typeface="Times New Roman"/>
              </a:rPr>
              <a:t>Power</a:t>
            </a:r>
            <a:r>
              <a:rPr lang="en-US" b="1" dirty="0">
                <a:latin typeface="Times New Roman"/>
                <a:cs typeface="Times New Roman"/>
              </a:rPr>
              <a:t>-N-30 Life Skills Group</a:t>
            </a:r>
            <a:r>
              <a:rPr lang="en-US" dirty="0">
                <a:latin typeface="Times New Roman"/>
                <a:cs typeface="Times New Roman"/>
              </a:rPr>
              <a:t>- </a:t>
            </a:r>
            <a:r>
              <a:rPr lang="en-US" i="1" dirty="0">
                <a:latin typeface="Times New Roman"/>
                <a:cs typeface="Times New Roman"/>
              </a:rPr>
              <a:t>Scarlett MS</a:t>
            </a:r>
            <a:endParaRPr lang="en-US" dirty="0">
              <a:latin typeface="Times New Roman"/>
              <a:cs typeface="Times New Roman"/>
            </a:endParaRPr>
          </a:p>
          <a:p>
            <a:pPr marL="114300" indent="0">
              <a:buNone/>
            </a:pPr>
            <a:r>
              <a:rPr lang="en-US" dirty="0">
                <a:latin typeface="Times New Roman"/>
                <a:cs typeface="Times New Roman"/>
              </a:rPr>
              <a:t>         Life skill development group for 7</a:t>
            </a:r>
            <a:r>
              <a:rPr lang="en-US" baseline="30000" dirty="0">
                <a:latin typeface="Times New Roman"/>
                <a:cs typeface="Times New Roman"/>
              </a:rPr>
              <a:t>th grade</a:t>
            </a:r>
            <a:r>
              <a:rPr lang="en-US" dirty="0">
                <a:latin typeface="Times New Roman"/>
                <a:cs typeface="Times New Roman"/>
              </a:rPr>
              <a:t> male students</a:t>
            </a:r>
          </a:p>
          <a:p>
            <a:pPr marL="114300" indent="0">
              <a:buNone/>
            </a:pPr>
            <a:r>
              <a:rPr lang="en-US" dirty="0">
                <a:latin typeface="Times New Roman"/>
                <a:cs typeface="Times New Roman"/>
              </a:rPr>
              <a:t> </a:t>
            </a:r>
          </a:p>
          <a:p>
            <a:pPr lvl="0"/>
            <a:r>
              <a:rPr lang="en-US" b="1" dirty="0">
                <a:latin typeface="Times New Roman"/>
                <a:cs typeface="Times New Roman"/>
              </a:rPr>
              <a:t>Champions Program</a:t>
            </a:r>
            <a:r>
              <a:rPr lang="en-US" dirty="0">
                <a:latin typeface="Times New Roman"/>
                <a:cs typeface="Times New Roman"/>
              </a:rPr>
              <a:t>- </a:t>
            </a:r>
            <a:r>
              <a:rPr lang="en-US" i="1" dirty="0">
                <a:latin typeface="Times New Roman"/>
                <a:cs typeface="Times New Roman"/>
              </a:rPr>
              <a:t>Pioneer HS</a:t>
            </a:r>
            <a:endParaRPr lang="en-US" dirty="0">
              <a:latin typeface="Times New Roman"/>
              <a:cs typeface="Times New Roman"/>
            </a:endParaRPr>
          </a:p>
          <a:p>
            <a:pPr marL="114300" indent="0">
              <a:buNone/>
            </a:pPr>
            <a:r>
              <a:rPr lang="en-US" dirty="0">
                <a:latin typeface="Times New Roman"/>
                <a:cs typeface="Times New Roman"/>
              </a:rPr>
              <a:t>         Lunch and After school soft skills program</a:t>
            </a:r>
          </a:p>
          <a:p>
            <a:pPr marL="114300" indent="0">
              <a:buNone/>
            </a:pPr>
            <a:r>
              <a:rPr lang="en-US" dirty="0">
                <a:latin typeface="Times New Roman"/>
                <a:cs typeface="Times New Roman"/>
              </a:rPr>
              <a:t> </a:t>
            </a:r>
          </a:p>
          <a:p>
            <a:pPr lvl="0"/>
            <a:r>
              <a:rPr lang="en-US" b="1" dirty="0">
                <a:latin typeface="Times New Roman"/>
                <a:cs typeface="Times New Roman"/>
              </a:rPr>
              <a:t>Leaders of Today and Tomorrow Program</a:t>
            </a:r>
            <a:r>
              <a:rPr lang="en-US" dirty="0">
                <a:latin typeface="Times New Roman"/>
                <a:cs typeface="Times New Roman"/>
              </a:rPr>
              <a:t>- </a:t>
            </a:r>
            <a:r>
              <a:rPr lang="en-US" i="1" dirty="0">
                <a:latin typeface="Times New Roman"/>
                <a:cs typeface="Times New Roman"/>
              </a:rPr>
              <a:t>Skyline HS</a:t>
            </a:r>
            <a:endParaRPr lang="en-US" dirty="0">
              <a:latin typeface="Times New Roman"/>
              <a:cs typeface="Times New Roman"/>
            </a:endParaRPr>
          </a:p>
          <a:p>
            <a:pPr marL="114300" indent="0">
              <a:buNone/>
            </a:pPr>
            <a:r>
              <a:rPr lang="en-US" dirty="0">
                <a:latin typeface="Times New Roman"/>
                <a:cs typeface="Times New Roman"/>
              </a:rPr>
              <a:t>         After school soft skills and tutorial program</a:t>
            </a:r>
          </a:p>
          <a:p>
            <a:pPr marL="114300" indent="0">
              <a:buNone/>
            </a:pPr>
            <a:r>
              <a:rPr lang="en-US" dirty="0">
                <a:latin typeface="Times New Roman"/>
                <a:cs typeface="Times New Roman"/>
              </a:rPr>
              <a:t> </a:t>
            </a:r>
          </a:p>
          <a:p>
            <a:pPr lvl="0"/>
            <a:r>
              <a:rPr lang="en-US" b="1" dirty="0">
                <a:latin typeface="Times New Roman"/>
                <a:cs typeface="Times New Roman"/>
              </a:rPr>
              <a:t>Peer to Peer Mentoring Program</a:t>
            </a:r>
            <a:r>
              <a:rPr lang="en-US" dirty="0">
                <a:latin typeface="Times New Roman"/>
                <a:cs typeface="Times New Roman"/>
              </a:rPr>
              <a:t>- </a:t>
            </a:r>
            <a:r>
              <a:rPr lang="en-US" i="1" dirty="0">
                <a:latin typeface="Times New Roman"/>
                <a:cs typeface="Times New Roman"/>
              </a:rPr>
              <a:t>Huron HS</a:t>
            </a:r>
            <a:endParaRPr lang="en-US" dirty="0">
              <a:latin typeface="Times New Roman"/>
              <a:cs typeface="Times New Roman"/>
            </a:endParaRPr>
          </a:p>
          <a:p>
            <a:pPr marL="114300" indent="0">
              <a:buNone/>
            </a:pPr>
            <a:r>
              <a:rPr lang="en-US" dirty="0" smtClean="0">
                <a:latin typeface="Times New Roman"/>
                <a:cs typeface="Times New Roman"/>
              </a:rPr>
              <a:t>        </a:t>
            </a:r>
            <a:r>
              <a:rPr lang="en-US" dirty="0">
                <a:latin typeface="Times New Roman"/>
                <a:cs typeface="Times New Roman"/>
              </a:rPr>
              <a:t>Upper class mentoring program for struggling students on</a:t>
            </a:r>
          </a:p>
          <a:p>
            <a:pPr marL="114300" indent="0">
              <a:buNone/>
            </a:pPr>
            <a:r>
              <a:rPr lang="en-US" dirty="0" smtClean="0">
                <a:latin typeface="Times New Roman"/>
                <a:cs typeface="Times New Roman"/>
              </a:rPr>
              <a:t>        </a:t>
            </a:r>
            <a:r>
              <a:rPr lang="en-US" dirty="0">
                <a:latin typeface="Times New Roman"/>
                <a:cs typeface="Times New Roman"/>
              </a:rPr>
              <a:t>caseload</a:t>
            </a:r>
          </a:p>
          <a:p>
            <a:endParaRPr lang="en-US" dirty="0">
              <a:latin typeface="Times New Roman"/>
              <a:cs typeface="Times New Roman"/>
            </a:endParaRPr>
          </a:p>
          <a:p>
            <a:pPr marL="114300" indent="0">
              <a:buNone/>
            </a:pPr>
            <a:r>
              <a:rPr lang="en-US" b="1" dirty="0" smtClean="0">
                <a:latin typeface="Times New Roman"/>
                <a:cs typeface="Times New Roman"/>
              </a:rPr>
              <a:t>Future </a:t>
            </a:r>
            <a:r>
              <a:rPr lang="en-US" b="1" dirty="0">
                <a:latin typeface="Times New Roman"/>
                <a:cs typeface="Times New Roman"/>
              </a:rPr>
              <a:t>Programs</a:t>
            </a:r>
            <a:endParaRPr lang="en-US" dirty="0">
              <a:latin typeface="Times New Roman"/>
              <a:cs typeface="Times New Roman"/>
            </a:endParaRPr>
          </a:p>
          <a:p>
            <a:pPr lvl="0"/>
            <a:r>
              <a:rPr lang="en-US" b="1" dirty="0">
                <a:latin typeface="Times New Roman"/>
                <a:cs typeface="Times New Roman"/>
              </a:rPr>
              <a:t>Breakfast of Champions Program</a:t>
            </a:r>
            <a:r>
              <a:rPr lang="en-US" dirty="0">
                <a:latin typeface="Times New Roman"/>
                <a:cs typeface="Times New Roman"/>
              </a:rPr>
              <a:t>- </a:t>
            </a:r>
            <a:r>
              <a:rPr lang="en-US" i="1" dirty="0">
                <a:latin typeface="Times New Roman"/>
                <a:cs typeface="Times New Roman"/>
              </a:rPr>
              <a:t>All 4 Schools</a:t>
            </a:r>
            <a:endParaRPr lang="en-US" dirty="0">
              <a:latin typeface="Times New Roman"/>
              <a:cs typeface="Times New Roman"/>
            </a:endParaRPr>
          </a:p>
          <a:p>
            <a:pPr lvl="0"/>
            <a:r>
              <a:rPr lang="en-US" b="1" dirty="0">
                <a:latin typeface="Times New Roman"/>
                <a:cs typeface="Times New Roman"/>
              </a:rPr>
              <a:t>Summer Achievement Camp</a:t>
            </a:r>
            <a:r>
              <a:rPr lang="en-US" dirty="0">
                <a:latin typeface="Times New Roman"/>
                <a:cs typeface="Times New Roman"/>
              </a:rPr>
              <a:t>- </a:t>
            </a:r>
            <a:r>
              <a:rPr lang="en-US" i="1" dirty="0">
                <a:latin typeface="Times New Roman"/>
                <a:cs typeface="Times New Roman"/>
              </a:rPr>
              <a:t>All 4 Schools</a:t>
            </a:r>
            <a:endParaRPr lang="en-US" dirty="0">
              <a:latin typeface="Times New Roman"/>
              <a:cs typeface="Times New Roman"/>
            </a:endParaRPr>
          </a:p>
          <a:p>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7</a:t>
            </a:fld>
            <a:endParaRPr lang="en-US"/>
          </a:p>
        </p:txBody>
      </p:sp>
    </p:spTree>
    <p:extLst>
      <p:ext uri="{BB962C8B-B14F-4D97-AF65-F5344CB8AC3E}">
        <p14:creationId xmlns:p14="http://schemas.microsoft.com/office/powerpoint/2010/main" val="251900181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8</a:t>
            </a:fld>
            <a:endParaRPr lang="en-US"/>
          </a:p>
        </p:txBody>
      </p:sp>
      <p:sp>
        <p:nvSpPr>
          <p:cNvPr id="3" name="TextBox 2"/>
          <p:cNvSpPr txBox="1"/>
          <p:nvPr/>
        </p:nvSpPr>
        <p:spPr>
          <a:xfrm>
            <a:off x="668360" y="1186520"/>
            <a:ext cx="7402087" cy="2123658"/>
          </a:xfrm>
          <a:prstGeom prst="rect">
            <a:avLst/>
          </a:prstGeom>
          <a:noFill/>
        </p:spPr>
        <p:txBody>
          <a:bodyPr wrap="square" rtlCol="0">
            <a:spAutoFit/>
          </a:bodyPr>
          <a:lstStyle/>
          <a:p>
            <a:pPr algn="ctr"/>
            <a:r>
              <a:rPr lang="en-US" sz="6600" dirty="0" smtClean="0">
                <a:latin typeface="Times New Roman"/>
                <a:cs typeface="Times New Roman"/>
              </a:rPr>
              <a:t>Questions and Clarifications</a:t>
            </a:r>
          </a:p>
        </p:txBody>
      </p:sp>
    </p:spTree>
    <p:extLst>
      <p:ext uri="{BB962C8B-B14F-4D97-AF65-F5344CB8AC3E}">
        <p14:creationId xmlns:p14="http://schemas.microsoft.com/office/powerpoint/2010/main" val="340360359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latin typeface="Times New Roman"/>
                <a:cs typeface="Times New Roman"/>
              </a:rPr>
              <a:t>POWER-N-30 Life-Skills Group</a:t>
            </a:r>
            <a:br>
              <a:rPr lang="en-US" sz="4400" dirty="0" smtClean="0">
                <a:latin typeface="Times New Roman"/>
                <a:cs typeface="Times New Roman"/>
              </a:rPr>
            </a:br>
            <a:r>
              <a:rPr lang="en-US" sz="4400" dirty="0" smtClean="0">
                <a:latin typeface="Times New Roman"/>
                <a:cs typeface="Times New Roman"/>
              </a:rPr>
              <a:t>Scarlett MS</a:t>
            </a:r>
            <a:endParaRPr lang="en-US" sz="4400" dirty="0">
              <a:latin typeface="Times New Roman"/>
              <a:cs typeface="Times New Roman"/>
            </a:endParaRPr>
          </a:p>
        </p:txBody>
      </p:sp>
      <p:sp>
        <p:nvSpPr>
          <p:cNvPr id="3" name="Rectangle 2"/>
          <p:cNvSpPr/>
          <p:nvPr/>
        </p:nvSpPr>
        <p:spPr>
          <a:xfrm>
            <a:off x="457200" y="1595982"/>
            <a:ext cx="7776438" cy="5016758"/>
          </a:xfrm>
          <a:prstGeom prst="rect">
            <a:avLst/>
          </a:prstGeom>
        </p:spPr>
        <p:txBody>
          <a:bodyPr wrap="square">
            <a:spAutoFit/>
          </a:bodyPr>
          <a:lstStyle/>
          <a:p>
            <a:r>
              <a:rPr lang="en-US" sz="2000" b="1" dirty="0">
                <a:latin typeface="Times New Roman"/>
                <a:cs typeface="Times New Roman"/>
              </a:rPr>
              <a:t>Purpose</a:t>
            </a:r>
            <a:endParaRPr lang="en-US" sz="2000" dirty="0">
              <a:latin typeface="Times New Roman"/>
              <a:cs typeface="Times New Roman"/>
            </a:endParaRPr>
          </a:p>
          <a:p>
            <a:r>
              <a:rPr lang="en-US" sz="2000" dirty="0">
                <a:latin typeface="Times New Roman"/>
                <a:cs typeface="Times New Roman"/>
              </a:rPr>
              <a:t>To promote an atmosphere of learning that would better equip our male 7</a:t>
            </a:r>
            <a:r>
              <a:rPr lang="en-US" sz="2000" baseline="30000" dirty="0">
                <a:latin typeface="Times New Roman"/>
                <a:cs typeface="Times New Roman"/>
              </a:rPr>
              <a:t>th</a:t>
            </a:r>
            <a:r>
              <a:rPr lang="en-US" sz="2000" dirty="0">
                <a:latin typeface="Times New Roman"/>
                <a:cs typeface="Times New Roman"/>
              </a:rPr>
              <a:t> and 8</a:t>
            </a:r>
            <a:r>
              <a:rPr lang="en-US" sz="2000" baseline="30000" dirty="0">
                <a:latin typeface="Times New Roman"/>
                <a:cs typeface="Times New Roman"/>
              </a:rPr>
              <a:t>th</a:t>
            </a:r>
            <a:r>
              <a:rPr lang="en-US" sz="2000" dirty="0">
                <a:latin typeface="Times New Roman"/>
                <a:cs typeface="Times New Roman"/>
              </a:rPr>
              <a:t> grade students to be successful academically and socially within the school and community.</a:t>
            </a:r>
          </a:p>
          <a:p>
            <a:r>
              <a:rPr lang="en-US" sz="2000" dirty="0">
                <a:latin typeface="Times New Roman"/>
                <a:cs typeface="Times New Roman"/>
              </a:rPr>
              <a:t> </a:t>
            </a:r>
          </a:p>
          <a:p>
            <a:r>
              <a:rPr lang="en-US" sz="2000" b="1" dirty="0" smtClean="0">
                <a:latin typeface="Times New Roman"/>
                <a:cs typeface="Times New Roman"/>
              </a:rPr>
              <a:t>Objectives</a:t>
            </a:r>
            <a:r>
              <a:rPr lang="en-US" sz="2000" dirty="0" smtClean="0">
                <a:latin typeface="Times New Roman"/>
                <a:cs typeface="Times New Roman"/>
              </a:rPr>
              <a:t> </a:t>
            </a:r>
            <a:endParaRPr lang="en-US" sz="2000" dirty="0">
              <a:latin typeface="Times New Roman"/>
              <a:cs typeface="Times New Roman"/>
            </a:endParaRPr>
          </a:p>
          <a:p>
            <a:pPr lvl="0"/>
            <a:r>
              <a:rPr lang="en-US" sz="2000" dirty="0">
                <a:latin typeface="Times New Roman"/>
                <a:cs typeface="Times New Roman"/>
              </a:rPr>
              <a:t>Students will create a personal journey plan for their academic and behavioral success.</a:t>
            </a:r>
          </a:p>
          <a:p>
            <a:r>
              <a:rPr lang="en-US" sz="2000" dirty="0">
                <a:latin typeface="Times New Roman"/>
                <a:cs typeface="Times New Roman"/>
              </a:rPr>
              <a:t> </a:t>
            </a:r>
          </a:p>
          <a:p>
            <a:pPr lvl="0"/>
            <a:r>
              <a:rPr lang="en-US" sz="2000" dirty="0">
                <a:latin typeface="Times New Roman"/>
                <a:cs typeface="Times New Roman"/>
              </a:rPr>
              <a:t>Students will learn cognitive thinking skills that will give them better decision-making skills.</a:t>
            </a:r>
          </a:p>
          <a:p>
            <a:r>
              <a:rPr lang="en-US" sz="2000" dirty="0">
                <a:latin typeface="Times New Roman"/>
                <a:cs typeface="Times New Roman"/>
              </a:rPr>
              <a:t> </a:t>
            </a:r>
          </a:p>
          <a:p>
            <a:pPr lvl="0"/>
            <a:r>
              <a:rPr lang="en-US" sz="2000" dirty="0">
                <a:latin typeface="Times New Roman"/>
                <a:cs typeface="Times New Roman"/>
              </a:rPr>
              <a:t>Help students tap into their unlocked potential that would promote a more successful school experience.</a:t>
            </a:r>
          </a:p>
          <a:p>
            <a:r>
              <a:rPr lang="en-US" sz="2000" dirty="0">
                <a:latin typeface="Times New Roman"/>
                <a:cs typeface="Times New Roman"/>
              </a:rPr>
              <a:t> </a:t>
            </a:r>
          </a:p>
          <a:p>
            <a:r>
              <a:rPr lang="en-US" sz="2000" dirty="0">
                <a:latin typeface="Times New Roman"/>
                <a:cs typeface="Times New Roman"/>
              </a:rPr>
              <a:t> </a:t>
            </a:r>
            <a:r>
              <a:rPr lang="en-US" sz="2000" dirty="0" smtClean="0">
                <a:latin typeface="Times New Roman"/>
                <a:cs typeface="Times New Roman"/>
              </a:rPr>
              <a:t>Every </a:t>
            </a:r>
            <a:r>
              <a:rPr lang="en-US" sz="2000" dirty="0">
                <a:latin typeface="Times New Roman"/>
                <a:cs typeface="Times New Roman"/>
              </a:rPr>
              <a:t>Thursday from 8:</a:t>
            </a:r>
            <a:r>
              <a:rPr lang="en-US" sz="2000" dirty="0" smtClean="0">
                <a:latin typeface="Times New Roman"/>
                <a:cs typeface="Times New Roman"/>
              </a:rPr>
              <a:t>00 am - 8</a:t>
            </a:r>
            <a:r>
              <a:rPr lang="en-US" sz="2000" dirty="0">
                <a:latin typeface="Times New Roman"/>
                <a:cs typeface="Times New Roman"/>
              </a:rPr>
              <a:t>:</a:t>
            </a:r>
            <a:r>
              <a:rPr lang="en-US" sz="2000" dirty="0" smtClean="0">
                <a:latin typeface="Times New Roman"/>
                <a:cs typeface="Times New Roman"/>
              </a:rPr>
              <a:t>30am </a:t>
            </a:r>
            <a:r>
              <a:rPr lang="en-US" sz="2000" dirty="0">
                <a:latin typeface="Times New Roman"/>
                <a:cs typeface="Times New Roman"/>
              </a:rPr>
              <a:t>for </a:t>
            </a:r>
            <a:r>
              <a:rPr lang="en-US" sz="2000" dirty="0" smtClean="0">
                <a:latin typeface="Times New Roman"/>
                <a:cs typeface="Times New Roman"/>
              </a:rPr>
              <a:t>9 weeks</a:t>
            </a:r>
            <a:endParaRPr lang="en-US" sz="2000" dirty="0">
              <a:latin typeface="Times New Roman"/>
              <a:cs typeface="Times New Roman"/>
            </a:endParaRPr>
          </a:p>
        </p:txBody>
      </p:sp>
      <p:sp>
        <p:nvSpPr>
          <p:cNvPr id="4" name="Slide Number Placeholder 3"/>
          <p:cNvSpPr>
            <a:spLocks noGrp="1"/>
          </p:cNvSpPr>
          <p:nvPr>
            <p:ph type="sldNum" sz="quarter" idx="12"/>
          </p:nvPr>
        </p:nvSpPr>
        <p:spPr/>
        <p:txBody>
          <a:bodyPr/>
          <a:lstStyle/>
          <a:p>
            <a:fld id="{6E2D2B3B-882E-40F3-A32F-6DD516915044}" type="slidenum">
              <a:rPr lang="en-US" smtClean="0"/>
              <a:pPr/>
              <a:t>9</a:t>
            </a:fld>
            <a:endParaRPr lang="en-US"/>
          </a:p>
        </p:txBody>
      </p:sp>
    </p:spTree>
    <p:extLst>
      <p:ext uri="{BB962C8B-B14F-4D97-AF65-F5344CB8AC3E}">
        <p14:creationId xmlns:p14="http://schemas.microsoft.com/office/powerpoint/2010/main" val="187036160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573</TotalTime>
  <Words>1258</Words>
  <Application>Microsoft Macintosh PowerPoint</Application>
  <PresentationFormat>On-screen Show (4:3)</PresentationFormat>
  <Paragraphs>220</Paragraphs>
  <Slides>22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Adjacency</vt:lpstr>
      <vt:lpstr>Document</vt:lpstr>
      <vt:lpstr>Ann Arbor Public Schools  Behavior Intervention Specialist Program   2013-2014</vt:lpstr>
      <vt:lpstr>Program Criteria</vt:lpstr>
      <vt:lpstr>Program Objectives</vt:lpstr>
      <vt:lpstr>Academic Data </vt:lpstr>
      <vt:lpstr>Suspension Data </vt:lpstr>
      <vt:lpstr>Intervention Strategies</vt:lpstr>
      <vt:lpstr>Programs Developed</vt:lpstr>
      <vt:lpstr>PowerPoint Presentation</vt:lpstr>
      <vt:lpstr>POWER-N-30 Life-Skills Group Scarlett MS</vt:lpstr>
      <vt:lpstr>Champions Group Pioneer HS</vt:lpstr>
      <vt:lpstr>Leaders of Today and Tomorrow Skyline HS</vt:lpstr>
      <vt:lpstr>Peer-to-Peer Mentoring Program Huron HS</vt:lpstr>
      <vt:lpstr>Breakfast of Champions Program</vt:lpstr>
      <vt:lpstr>Summer Achievement Camp Day 1 (August 4-7 10am-1pm)</vt:lpstr>
      <vt:lpstr>Summer Achievement Camp  Day 2</vt:lpstr>
      <vt:lpstr>Summer Achievement Camp Day 3</vt:lpstr>
      <vt:lpstr>Summer Achievement Camp Day 4</vt:lpstr>
      <vt:lpstr>PowerPoint Presentation</vt:lpstr>
      <vt:lpstr>PowerPoint Presentation</vt:lpstr>
      <vt:lpstr>PowerPoint Presentation</vt:lpstr>
      <vt:lpstr>PowerPoint Presentation</vt:lpstr>
      <vt:lpstr>PowerPoint Presentation</vt:lpstr>
    </vt:vector>
  </TitlesOfParts>
  <Company>Ann Arbor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 Arbor Public Schools  Behavior Intervention Specialist Program   2013-2014</dc:title>
  <dc:creator>AAPS Information Technology Department</dc:creator>
  <cp:lastModifiedBy>AAPS Information Technology Department</cp:lastModifiedBy>
  <cp:revision>34</cp:revision>
  <dcterms:created xsi:type="dcterms:W3CDTF">2014-06-10T12:53:30Z</dcterms:created>
  <dcterms:modified xsi:type="dcterms:W3CDTF">2014-11-21T17:45:17Z</dcterms:modified>
</cp:coreProperties>
</file>